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6"/>
  </p:notesMasterIdLst>
  <p:handoutMasterIdLst>
    <p:handoutMasterId r:id="rId67"/>
  </p:handoutMasterIdLst>
  <p:sldIdLst>
    <p:sldId id="350" r:id="rId5"/>
    <p:sldId id="334" r:id="rId6"/>
    <p:sldId id="361" r:id="rId7"/>
    <p:sldId id="274" r:id="rId8"/>
    <p:sldId id="360" r:id="rId9"/>
    <p:sldId id="301" r:id="rId10"/>
    <p:sldId id="303" r:id="rId11"/>
    <p:sldId id="351" r:id="rId12"/>
    <p:sldId id="337" r:id="rId13"/>
    <p:sldId id="275" r:id="rId14"/>
    <p:sldId id="359" r:id="rId15"/>
    <p:sldId id="284" r:id="rId16"/>
    <p:sldId id="304" r:id="rId17"/>
    <p:sldId id="305" r:id="rId18"/>
    <p:sldId id="338" r:id="rId19"/>
    <p:sldId id="339" r:id="rId20"/>
    <p:sldId id="340" r:id="rId21"/>
    <p:sldId id="283" r:id="rId22"/>
    <p:sldId id="295" r:id="rId23"/>
    <p:sldId id="296" r:id="rId24"/>
    <p:sldId id="341" r:id="rId25"/>
    <p:sldId id="297" r:id="rId26"/>
    <p:sldId id="357" r:id="rId27"/>
    <p:sldId id="302" r:id="rId28"/>
    <p:sldId id="352" r:id="rId29"/>
    <p:sldId id="353" r:id="rId30"/>
    <p:sldId id="342" r:id="rId31"/>
    <p:sldId id="343" r:id="rId32"/>
    <p:sldId id="355" r:id="rId33"/>
    <p:sldId id="358" r:id="rId34"/>
    <p:sldId id="306" r:id="rId35"/>
    <p:sldId id="307" r:id="rId36"/>
    <p:sldId id="309" r:id="rId37"/>
    <p:sldId id="308" r:id="rId38"/>
    <p:sldId id="310" r:id="rId39"/>
    <p:sldId id="311" r:id="rId40"/>
    <p:sldId id="344" r:id="rId41"/>
    <p:sldId id="345" r:id="rId42"/>
    <p:sldId id="313" r:id="rId43"/>
    <p:sldId id="346" r:id="rId44"/>
    <p:sldId id="314" r:id="rId45"/>
    <p:sldId id="347" r:id="rId46"/>
    <p:sldId id="315" r:id="rId47"/>
    <p:sldId id="316" r:id="rId48"/>
    <p:sldId id="317" r:id="rId49"/>
    <p:sldId id="318" r:id="rId50"/>
    <p:sldId id="348" r:id="rId51"/>
    <p:sldId id="320" r:id="rId52"/>
    <p:sldId id="321" r:id="rId53"/>
    <p:sldId id="327" r:id="rId54"/>
    <p:sldId id="328" r:id="rId55"/>
    <p:sldId id="329" r:id="rId56"/>
    <p:sldId id="330" r:id="rId57"/>
    <p:sldId id="322" r:id="rId58"/>
    <p:sldId id="323" r:id="rId59"/>
    <p:sldId id="326" r:id="rId60"/>
    <p:sldId id="324" r:id="rId61"/>
    <p:sldId id="325" r:id="rId62"/>
    <p:sldId id="271" r:id="rId63"/>
    <p:sldId id="333" r:id="rId64"/>
    <p:sldId id="356" r:id="rId65"/>
  </p:sldIdLst>
  <p:sldSz cx="11520488" cy="7920038"/>
  <p:notesSz cx="6858000" cy="9144000"/>
  <p:defaultTextStyle>
    <a:defPPr rtl="0">
      <a:defRPr lang="ko-kr"/>
    </a:defPPr>
    <a:lvl1pPr marL="0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1pPr>
    <a:lvl2pPr marL="490073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2pPr>
    <a:lvl3pPr marL="980145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3pPr>
    <a:lvl4pPr marL="1470218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4pPr>
    <a:lvl5pPr marL="1960291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5pPr>
    <a:lvl6pPr marL="2450363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6pPr>
    <a:lvl7pPr marL="2940436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7pPr>
    <a:lvl8pPr marL="3430509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8pPr>
    <a:lvl9pPr marL="3920581" algn="l" defTabSz="490073" rtl="0" eaLnBrk="1" latinLnBrk="0" hangingPunct="1">
      <a:defRPr sz="19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6FF"/>
    <a:srgbClr val="EFF5FF"/>
    <a:srgbClr val="9C84FF"/>
    <a:srgbClr val="FFA53C"/>
    <a:srgbClr val="4285F4"/>
    <a:srgbClr val="0C59D6"/>
    <a:srgbClr val="6743FF"/>
    <a:srgbClr val="F28500"/>
    <a:srgbClr val="1C3959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1" autoAdjust="0"/>
    <p:restoredTop sz="96071" autoAdjust="0"/>
  </p:normalViewPr>
  <p:slideViewPr>
    <p:cSldViewPr snapToGrid="0">
      <p:cViewPr varScale="1">
        <p:scale>
          <a:sx n="92" d="100"/>
          <a:sy n="92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noProof="1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6AD02B-1F1F-469B-B19A-4A2D66C24C11}" type="datetime1">
              <a:rPr lang="en-US" altLang="ko-KR" noProof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4/1/2024</a:t>
            </a:fld>
            <a:endParaRPr lang="ko-KR" altLang="en-US" noProof="1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noProof="1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A287F45-53A2-4574-9704-DB9BD7802604}" type="slidenum">
              <a:rPr lang="en-US" altLang="ko-KR" noProof="1" dirty="0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noProof="1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30478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438D9481-2269-447B-89A2-AB0F2A16050D}" type="datetime1">
              <a:rPr lang="en-US" altLang="ko-KR" noProof="1" smtClean="0"/>
              <a:pPr/>
              <a:t>4/1/2024</a:t>
            </a:fld>
            <a:endParaRPr lang="ko-KR" altLang="en-US" noProof="1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1143000"/>
            <a:ext cx="4486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1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5E2E02D3-8EE7-4A45-AD60-87A01101C290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387870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80145" rtl="0" eaLnBrk="1" latinLnBrk="0" hangingPunct="1">
      <a:defRPr sz="1286" kern="1200" baseline="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90073" algn="l" defTabSz="980145" rtl="0" eaLnBrk="1" latinLnBrk="0" hangingPunct="1">
      <a:defRPr sz="1286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2pPr>
    <a:lvl3pPr marL="980145" algn="l" defTabSz="980145" rtl="0" eaLnBrk="1" latinLnBrk="0" hangingPunct="1">
      <a:defRPr sz="1286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3pPr>
    <a:lvl4pPr marL="1470218" algn="l" defTabSz="980145" rtl="0" eaLnBrk="1" latinLnBrk="0" hangingPunct="1">
      <a:defRPr sz="1286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4pPr>
    <a:lvl5pPr marL="1960291" algn="l" defTabSz="980145" rtl="0" eaLnBrk="1" latinLnBrk="0" hangingPunct="1">
      <a:defRPr sz="1286" kern="1200" baseline="0">
        <a:solidFill>
          <a:schemeClr val="tx1"/>
        </a:solidFill>
        <a:latin typeface="맑은 고딕" panose="020B0503020000020004" pitchFamily="50" charset="-127"/>
        <a:ea typeface="Malgun Gothic" panose="020B0503020000020004" pitchFamily="50" charset="-127"/>
        <a:cs typeface="+mn-cs"/>
      </a:defRPr>
    </a:lvl5pPr>
    <a:lvl6pPr marL="2450363" algn="l" defTabSz="980145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6pPr>
    <a:lvl7pPr marL="2940436" algn="l" defTabSz="980145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7pPr>
    <a:lvl8pPr marL="3430509" algn="l" defTabSz="980145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8pPr>
    <a:lvl9pPr marL="3920581" algn="l" defTabSz="980145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85863" y="1143000"/>
            <a:ext cx="448627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2E02D3-8EE7-4A45-AD60-87A01101C290}" type="slidenum">
              <a:rPr lang="en-US" altLang="ko-KR" noProof="1" smtClean="0"/>
              <a:t>1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68387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85863" y="1143000"/>
            <a:ext cx="4486275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2E02D3-8EE7-4A45-AD60-87A01101C290}" type="slidenum">
              <a:rPr lang="en-US" altLang="ko-KR" noProof="1" smtClean="0"/>
              <a:t>61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426788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867D5-3C4A-6728-3F36-F00695CE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77FBAF0-4EDC-3F0F-8FC4-A52EBC7CADBA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15" name="내용 개체 틀 3">
            <a:extLst>
              <a:ext uri="{FF2B5EF4-FFF2-40B4-BE49-F238E27FC236}">
                <a16:creationId xmlns:a16="http://schemas.microsoft.com/office/drawing/2014/main" id="{0DFFF2B1-C697-EBF8-5761-B1D6FA24651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03673" y="1097393"/>
            <a:ext cx="6930736" cy="897661"/>
          </a:xfrm>
        </p:spPr>
        <p:txBody>
          <a:bodyPr rtlCol="0">
            <a:normAutofit/>
          </a:bodyPr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4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2pPr>
            <a:lvl3pPr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3pPr>
            <a:lvl4pPr>
              <a:defRPr sz="13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4pPr>
            <a:lvl5pPr>
              <a:defRPr sz="13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5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16" name="텍스트 개체 틀 3">
            <a:extLst>
              <a:ext uri="{FF2B5EF4-FFF2-40B4-BE49-F238E27FC236}">
                <a16:creationId xmlns:a16="http://schemas.microsoft.com/office/drawing/2014/main" id="{AA246FB8-86EC-DFD9-DE9D-5F5A7F0B8B1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968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4">
            <a:extLst>
              <a:ext uri="{FF2B5EF4-FFF2-40B4-BE49-F238E27FC236}">
                <a16:creationId xmlns:a16="http://schemas.microsoft.com/office/drawing/2014/main" id="{82DA0102-6BB6-24BE-CF11-127E78B1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378" y="7490273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altLang="ko-KR" noProof="1"/>
              <a:t>2</a:t>
            </a:r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9863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4037" y="1296175"/>
            <a:ext cx="9792415" cy="2757347"/>
          </a:xfrm>
        </p:spPr>
        <p:txBody>
          <a:bodyPr rtlCol="0" anchor="b"/>
          <a:lstStyle>
            <a:lvl1pPr algn="ctr">
              <a:defRPr sz="6929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40061" y="4159854"/>
            <a:ext cx="8640366" cy="1912175"/>
          </a:xfrm>
        </p:spPr>
        <p:txBody>
          <a:bodyPr rtlCol="0"/>
          <a:lstStyle>
            <a:lvl1pPr marL="0" indent="0" algn="ctr">
              <a:buNone/>
              <a:defRPr sz="2772"/>
            </a:lvl1pPr>
            <a:lvl2pPr marL="528003" indent="0" algn="ctr">
              <a:buNone/>
              <a:defRPr sz="2310"/>
            </a:lvl2pPr>
            <a:lvl3pPr marL="1056007" indent="0" algn="ctr">
              <a:buNone/>
              <a:defRPr sz="2079"/>
            </a:lvl3pPr>
            <a:lvl4pPr marL="1584010" indent="0" algn="ctr">
              <a:buNone/>
              <a:defRPr sz="1847"/>
            </a:lvl4pPr>
            <a:lvl5pPr marL="2112014" indent="0" algn="ctr">
              <a:buNone/>
              <a:defRPr sz="1847"/>
            </a:lvl5pPr>
            <a:lvl6pPr marL="2640017" indent="0" algn="ctr">
              <a:buNone/>
              <a:defRPr sz="1847"/>
            </a:lvl6pPr>
            <a:lvl7pPr marL="3168021" indent="0" algn="ctr">
              <a:buNone/>
              <a:defRPr sz="1847"/>
            </a:lvl7pPr>
            <a:lvl8pPr marL="3696024" indent="0" algn="ctr">
              <a:buNone/>
              <a:defRPr sz="1847"/>
            </a:lvl8pPr>
            <a:lvl9pPr marL="4224028" indent="0" algn="ctr">
              <a:buNone/>
              <a:defRPr sz="1847"/>
            </a:lvl9pPr>
          </a:lstStyle>
          <a:p>
            <a:pPr rtl="0"/>
            <a:r>
              <a:rPr lang="ko-KR" altLang="en-US" noProof="1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66338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51814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6034" y="1974512"/>
            <a:ext cx="9936421" cy="3294515"/>
          </a:xfrm>
        </p:spPr>
        <p:txBody>
          <a:bodyPr rtlCol="0" anchor="b"/>
          <a:lstStyle>
            <a:lvl1pPr>
              <a:defRPr sz="6929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6034" y="5300194"/>
            <a:ext cx="9936421" cy="1732508"/>
          </a:xfrm>
        </p:spPr>
        <p:txBody>
          <a:bodyPr rtlCol="0"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03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7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10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4pPr>
            <a:lvl5pPr marL="2112014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5pPr>
            <a:lvl6pPr marL="2640017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6pPr>
            <a:lvl7pPr marL="3168021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7pPr>
            <a:lvl8pPr marL="3696024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8pPr>
            <a:lvl9pPr marL="4224028" indent="0">
              <a:buNone/>
              <a:defRPr sz="18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68735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792034" y="2108344"/>
            <a:ext cx="4896207" cy="5025191"/>
          </a:xfrm>
        </p:spPr>
        <p:txBody>
          <a:bodyPr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832247" y="2108344"/>
            <a:ext cx="4896207" cy="5025191"/>
          </a:xfrm>
        </p:spPr>
        <p:txBody>
          <a:bodyPr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53166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3534" y="421672"/>
            <a:ext cx="9936421" cy="1530842"/>
          </a:xfrm>
        </p:spPr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93536" y="1941511"/>
            <a:ext cx="4873706" cy="951504"/>
          </a:xfrm>
        </p:spPr>
        <p:txBody>
          <a:bodyPr rtlCol="0" anchor="b"/>
          <a:lstStyle>
            <a:lvl1pPr marL="0" indent="0">
              <a:buNone/>
              <a:defRPr sz="2772" b="1"/>
            </a:lvl1pPr>
            <a:lvl2pPr marL="528003" indent="0">
              <a:buNone/>
              <a:defRPr sz="2310" b="1"/>
            </a:lvl2pPr>
            <a:lvl3pPr marL="1056007" indent="0">
              <a:buNone/>
              <a:defRPr sz="2079" b="1"/>
            </a:lvl3pPr>
            <a:lvl4pPr marL="1584010" indent="0">
              <a:buNone/>
              <a:defRPr sz="1847" b="1"/>
            </a:lvl4pPr>
            <a:lvl5pPr marL="2112014" indent="0">
              <a:buNone/>
              <a:defRPr sz="1847" b="1"/>
            </a:lvl5pPr>
            <a:lvl6pPr marL="2640017" indent="0">
              <a:buNone/>
              <a:defRPr sz="1847" b="1"/>
            </a:lvl6pPr>
            <a:lvl7pPr marL="3168021" indent="0">
              <a:buNone/>
              <a:defRPr sz="1847" b="1"/>
            </a:lvl7pPr>
            <a:lvl8pPr marL="3696024" indent="0">
              <a:buNone/>
              <a:defRPr sz="1847" b="1"/>
            </a:lvl8pPr>
            <a:lvl9pPr marL="4224028" indent="0">
              <a:buNone/>
              <a:defRPr sz="1847" b="1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793536" y="2893014"/>
            <a:ext cx="4873706" cy="4255187"/>
          </a:xfrm>
        </p:spPr>
        <p:txBody>
          <a:bodyPr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832248" y="1941511"/>
            <a:ext cx="4897708" cy="951504"/>
          </a:xfrm>
        </p:spPr>
        <p:txBody>
          <a:bodyPr rtlCol="0" anchor="b"/>
          <a:lstStyle>
            <a:lvl1pPr marL="0" indent="0">
              <a:buNone/>
              <a:defRPr sz="2772" b="1"/>
            </a:lvl1pPr>
            <a:lvl2pPr marL="528003" indent="0">
              <a:buNone/>
              <a:defRPr sz="2310" b="1"/>
            </a:lvl2pPr>
            <a:lvl3pPr marL="1056007" indent="0">
              <a:buNone/>
              <a:defRPr sz="2079" b="1"/>
            </a:lvl3pPr>
            <a:lvl4pPr marL="1584010" indent="0">
              <a:buNone/>
              <a:defRPr sz="1847" b="1"/>
            </a:lvl4pPr>
            <a:lvl5pPr marL="2112014" indent="0">
              <a:buNone/>
              <a:defRPr sz="1847" b="1"/>
            </a:lvl5pPr>
            <a:lvl6pPr marL="2640017" indent="0">
              <a:buNone/>
              <a:defRPr sz="1847" b="1"/>
            </a:lvl6pPr>
            <a:lvl7pPr marL="3168021" indent="0">
              <a:buNone/>
              <a:defRPr sz="1847" b="1"/>
            </a:lvl7pPr>
            <a:lvl8pPr marL="3696024" indent="0">
              <a:buNone/>
              <a:defRPr sz="1847" b="1"/>
            </a:lvl8pPr>
            <a:lvl9pPr marL="4224028" indent="0">
              <a:buNone/>
              <a:defRPr sz="1847" b="1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832248" y="2893014"/>
            <a:ext cx="4897708" cy="4255187"/>
          </a:xfrm>
        </p:spPr>
        <p:txBody>
          <a:bodyPr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815779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07218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973818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3534" y="528002"/>
            <a:ext cx="3715658" cy="1848009"/>
          </a:xfrm>
        </p:spPr>
        <p:txBody>
          <a:bodyPr rtlCol="0" anchor="b"/>
          <a:lstStyle>
            <a:lvl1pPr>
              <a:defRPr sz="3696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897708" y="1140340"/>
            <a:ext cx="5832247" cy="5628361"/>
          </a:xfrm>
        </p:spPr>
        <p:txBody>
          <a:bodyPr rtlCol="0"/>
          <a:lstStyle>
            <a:lvl1pPr>
              <a:defRPr sz="3696"/>
            </a:lvl1pPr>
            <a:lvl2pPr>
              <a:defRPr sz="3233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3534" y="2376012"/>
            <a:ext cx="3715658" cy="4401855"/>
          </a:xfrm>
        </p:spPr>
        <p:txBody>
          <a:bodyPr rtlCol="0"/>
          <a:lstStyle>
            <a:lvl1pPr marL="0" indent="0">
              <a:buNone/>
              <a:defRPr sz="1847"/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32697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3534" y="528002"/>
            <a:ext cx="3715658" cy="1848009"/>
          </a:xfrm>
        </p:spPr>
        <p:txBody>
          <a:bodyPr rtlCol="0" anchor="b"/>
          <a:lstStyle>
            <a:lvl1pPr>
              <a:defRPr sz="3696"/>
            </a:lvl1pPr>
          </a:lstStyle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그림 개체 틀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97708" y="1140340"/>
            <a:ext cx="5832247" cy="5628361"/>
          </a:xfrm>
        </p:spPr>
        <p:txBody>
          <a:bodyPr rtlCol="0" anchor="t"/>
          <a:lstStyle>
            <a:lvl1pPr marL="0" indent="0">
              <a:buNone/>
              <a:defRPr sz="3696"/>
            </a:lvl1pPr>
            <a:lvl2pPr marL="528003" indent="0">
              <a:buNone/>
              <a:defRPr sz="3233"/>
            </a:lvl2pPr>
            <a:lvl3pPr marL="1056007" indent="0">
              <a:buNone/>
              <a:defRPr sz="2772"/>
            </a:lvl3pPr>
            <a:lvl4pPr marL="1584010" indent="0">
              <a:buNone/>
              <a:defRPr sz="2310"/>
            </a:lvl4pPr>
            <a:lvl5pPr marL="2112014" indent="0">
              <a:buNone/>
              <a:defRPr sz="2310"/>
            </a:lvl5pPr>
            <a:lvl6pPr marL="2640017" indent="0">
              <a:buNone/>
              <a:defRPr sz="2310"/>
            </a:lvl6pPr>
            <a:lvl7pPr marL="3168021" indent="0">
              <a:buNone/>
              <a:defRPr sz="2310"/>
            </a:lvl7pPr>
            <a:lvl8pPr marL="3696024" indent="0">
              <a:buNone/>
              <a:defRPr sz="2310"/>
            </a:lvl8pPr>
            <a:lvl9pPr marL="4224028" indent="0">
              <a:buNone/>
              <a:defRPr sz="2310"/>
            </a:lvl9pPr>
          </a:lstStyle>
          <a:p>
            <a:pPr rtl="0"/>
            <a:r>
              <a:rPr lang="ko-KR" altLang="en-US" noProof="1"/>
              <a:t>그림을 추가하려면 아이콘을 클릭하세요</a:t>
            </a:r>
            <a:r>
              <a:rPr lang="en-US" altLang="ko-KR" noProof="1"/>
              <a:t>.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3534" y="2376012"/>
            <a:ext cx="3715658" cy="4401855"/>
          </a:xfrm>
        </p:spPr>
        <p:txBody>
          <a:bodyPr rtlCol="0"/>
          <a:lstStyle>
            <a:lvl1pPr marL="0" indent="0">
              <a:buNone/>
              <a:defRPr sz="1847"/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07639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A61327D-0C08-BFEE-52FF-7E24682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03D997-3535-C692-CC8C-E60B8BF39F60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5806196D-5C04-8867-9818-9EEA1B6BEA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03673" y="1097393"/>
            <a:ext cx="6930736" cy="897661"/>
          </a:xfrm>
        </p:spPr>
        <p:txBody>
          <a:bodyPr rtlCol="0">
            <a:normAutofit/>
          </a:bodyPr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4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2pPr>
            <a:lvl3pPr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3pPr>
            <a:lvl4pPr>
              <a:defRPr sz="13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4pPr>
            <a:lvl5pPr>
              <a:defRPr sz="13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5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8EC29A8B-F29F-9930-9648-430F8E384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6655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1998332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244351" y="421669"/>
            <a:ext cx="2484106" cy="6711866"/>
          </a:xfrm>
        </p:spPr>
        <p:txBody>
          <a:bodyPr vert="eaVert" rtlCol="0"/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92033" y="421669"/>
            <a:ext cx="7308311" cy="6711866"/>
          </a:xfrm>
        </p:spPr>
        <p:txBody>
          <a:bodyPr vert="eaVert" rtlCol="0"/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en-US" altLang="ko-KR" noProof="1" smtClean="0"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33826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AD9F042-7CCE-DA70-7147-E78A8AAAD84C}"/>
              </a:ext>
            </a:extLst>
          </p:cNvPr>
          <p:cNvSpPr/>
          <p:nvPr userDrawn="1"/>
        </p:nvSpPr>
        <p:spPr>
          <a:xfrm>
            <a:off x="6024086" y="1496291"/>
            <a:ext cx="5150248" cy="6118673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AB2DC40-69EB-351E-676A-362053B82DCB}"/>
              </a:ext>
            </a:extLst>
          </p:cNvPr>
          <p:cNvSpPr/>
          <p:nvPr userDrawn="1"/>
        </p:nvSpPr>
        <p:spPr>
          <a:xfrm>
            <a:off x="634929" y="1496291"/>
            <a:ext cx="5150248" cy="6118673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A61327D-0C08-BFEE-52FF-7E24682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03D997-3535-C692-CC8C-E60B8BF39F60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8EC29A8B-F29F-9930-9648-430F8E384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A552DA1-BA09-910B-C8C0-A8D157F12D11}"/>
              </a:ext>
            </a:extLst>
          </p:cNvPr>
          <p:cNvSpPr/>
          <p:nvPr userDrawn="1"/>
        </p:nvSpPr>
        <p:spPr>
          <a:xfrm>
            <a:off x="5879699" y="1350818"/>
            <a:ext cx="5150248" cy="6118673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2CE01A3-4432-C4FD-279B-10A555C1FCC6}"/>
              </a:ext>
            </a:extLst>
          </p:cNvPr>
          <p:cNvSpPr/>
          <p:nvPr userDrawn="1"/>
        </p:nvSpPr>
        <p:spPr>
          <a:xfrm>
            <a:off x="490542" y="1350818"/>
            <a:ext cx="5150248" cy="6118673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0EE3F1C9-B89D-AF1C-19B7-B1A5A5192E8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26034" y="1932901"/>
            <a:ext cx="4721235" cy="554634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91E30EF1-3F42-F512-CD93-D16A043D7E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05888" y="1932901"/>
            <a:ext cx="4721235" cy="554634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0FD84E24-CEC9-3D3E-9C36-F8D54C58905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26034" y="2462445"/>
            <a:ext cx="4721235" cy="145492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5" name="텍스트 개체 틀 3">
            <a:extLst>
              <a:ext uri="{FF2B5EF4-FFF2-40B4-BE49-F238E27FC236}">
                <a16:creationId xmlns:a16="http://schemas.microsoft.com/office/drawing/2014/main" id="{FA706B42-C3AD-BEF5-929B-A3CE89B7219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205888" y="2462445"/>
            <a:ext cx="4721235" cy="145492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03608429-F575-1CCE-0669-05121161E381}"/>
              </a:ext>
            </a:extLst>
          </p:cNvPr>
          <p:cNvSpPr/>
          <p:nvPr userDrawn="1"/>
        </p:nvSpPr>
        <p:spPr>
          <a:xfrm rot="5400000">
            <a:off x="794052" y="1898431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L 도형 10">
            <a:extLst>
              <a:ext uri="{FF2B5EF4-FFF2-40B4-BE49-F238E27FC236}">
                <a16:creationId xmlns:a16="http://schemas.microsoft.com/office/drawing/2014/main" id="{E6D5E4AD-86E4-D239-7C7C-6C64BDACE9FB}"/>
              </a:ext>
            </a:extLst>
          </p:cNvPr>
          <p:cNvSpPr/>
          <p:nvPr userDrawn="1"/>
        </p:nvSpPr>
        <p:spPr>
          <a:xfrm rot="5400000">
            <a:off x="6169039" y="1898431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88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58095C8-727A-7B57-E225-D827BA79FDEC}"/>
              </a:ext>
            </a:extLst>
          </p:cNvPr>
          <p:cNvSpPr/>
          <p:nvPr userDrawn="1"/>
        </p:nvSpPr>
        <p:spPr>
          <a:xfrm>
            <a:off x="6024086" y="1496291"/>
            <a:ext cx="5150248" cy="6118673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B92C66FD-9953-496C-62E5-DE26AF9CCB61}"/>
              </a:ext>
            </a:extLst>
          </p:cNvPr>
          <p:cNvSpPr/>
          <p:nvPr userDrawn="1"/>
        </p:nvSpPr>
        <p:spPr>
          <a:xfrm>
            <a:off x="634929" y="1496291"/>
            <a:ext cx="5150248" cy="6118673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A61327D-0C08-BFEE-52FF-7E24682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03D997-3535-C692-CC8C-E60B8BF39F60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8EC29A8B-F29F-9930-9648-430F8E384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3A552DA1-BA09-910B-C8C0-A8D157F12D11}"/>
              </a:ext>
            </a:extLst>
          </p:cNvPr>
          <p:cNvSpPr/>
          <p:nvPr userDrawn="1"/>
        </p:nvSpPr>
        <p:spPr>
          <a:xfrm>
            <a:off x="5879699" y="1350818"/>
            <a:ext cx="5150248" cy="6118673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2CE01A3-4432-C4FD-279B-10A555C1FCC6}"/>
              </a:ext>
            </a:extLst>
          </p:cNvPr>
          <p:cNvSpPr/>
          <p:nvPr userDrawn="1"/>
        </p:nvSpPr>
        <p:spPr>
          <a:xfrm>
            <a:off x="490541" y="1350818"/>
            <a:ext cx="5150248" cy="6118673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0EE3F1C9-B89D-AF1C-19B7-B1A5A5192E8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26034" y="1932901"/>
            <a:ext cx="4721235" cy="554634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91E30EF1-3F42-F512-CD93-D16A043D7E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05888" y="1932901"/>
            <a:ext cx="4721235" cy="554634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" name="텍스트 개체 틀 3">
            <a:extLst>
              <a:ext uri="{FF2B5EF4-FFF2-40B4-BE49-F238E27FC236}">
                <a16:creationId xmlns:a16="http://schemas.microsoft.com/office/drawing/2014/main" id="{2F03B2E5-B425-7439-8906-F4C4EAE69AE5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26034" y="2462445"/>
            <a:ext cx="4721235" cy="145492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DB726754-9DC4-821B-5041-92E2C6BC1E5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205888" y="2462445"/>
            <a:ext cx="4721235" cy="145492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12" name="L 도형 11">
            <a:extLst>
              <a:ext uri="{FF2B5EF4-FFF2-40B4-BE49-F238E27FC236}">
                <a16:creationId xmlns:a16="http://schemas.microsoft.com/office/drawing/2014/main" id="{2DFEFBF4-976C-CE66-54A3-4415F37A9CEA}"/>
              </a:ext>
            </a:extLst>
          </p:cNvPr>
          <p:cNvSpPr/>
          <p:nvPr userDrawn="1"/>
        </p:nvSpPr>
        <p:spPr>
          <a:xfrm rot="5400000">
            <a:off x="794052" y="1898431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A4704794-9E56-520D-ABAC-D11294C5D8D6}"/>
              </a:ext>
            </a:extLst>
          </p:cNvPr>
          <p:cNvSpPr/>
          <p:nvPr userDrawn="1"/>
        </p:nvSpPr>
        <p:spPr>
          <a:xfrm rot="5400000">
            <a:off x="6169039" y="1898431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110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FBF07B9-9664-034C-287A-EFAD37A7F3B4}"/>
              </a:ext>
            </a:extLst>
          </p:cNvPr>
          <p:cNvSpPr/>
          <p:nvPr userDrawn="1"/>
        </p:nvSpPr>
        <p:spPr>
          <a:xfrm>
            <a:off x="7573918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224B138-0572-A833-E743-BF5563DE370D}"/>
              </a:ext>
            </a:extLst>
          </p:cNvPr>
          <p:cNvSpPr/>
          <p:nvPr userDrawn="1"/>
        </p:nvSpPr>
        <p:spPr>
          <a:xfrm>
            <a:off x="3762343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692F603-F0D3-DF30-5F51-6417B74CC621}"/>
              </a:ext>
            </a:extLst>
          </p:cNvPr>
          <p:cNvSpPr/>
          <p:nvPr userDrawn="1"/>
        </p:nvSpPr>
        <p:spPr>
          <a:xfrm>
            <a:off x="6515379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2785F6C-0C0A-D857-5009-28CCDCF7E5D1}"/>
              </a:ext>
            </a:extLst>
          </p:cNvPr>
          <p:cNvSpPr/>
          <p:nvPr userDrawn="1"/>
        </p:nvSpPr>
        <p:spPr>
          <a:xfrm>
            <a:off x="2703804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A61327D-0C08-BFEE-52FF-7E24682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03D997-3535-C692-CC8C-E60B8BF39F60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8EC29A8B-F29F-9930-9648-430F8E384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0EE3F1C9-B89D-AF1C-19B7-B1A5A5192E8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845334" y="1599137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0FD84E24-CEC9-3D3E-9C36-F8D54C58905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41897" y="1981412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7" name="텍스트 개체 틀 3">
            <a:extLst>
              <a:ext uri="{FF2B5EF4-FFF2-40B4-BE49-F238E27FC236}">
                <a16:creationId xmlns:a16="http://schemas.microsoft.com/office/drawing/2014/main" id="{2671B34A-27CA-4BCF-EFF7-E723C08DF3A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665929" y="1599137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8" name="텍스트 개체 틀 3">
            <a:extLst>
              <a:ext uri="{FF2B5EF4-FFF2-40B4-BE49-F238E27FC236}">
                <a16:creationId xmlns:a16="http://schemas.microsoft.com/office/drawing/2014/main" id="{AF4D6345-828C-A436-A1EE-6D5063B5FD4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662492" y="1981412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0" name="텍스트 개체 틀 3">
            <a:extLst>
              <a:ext uri="{FF2B5EF4-FFF2-40B4-BE49-F238E27FC236}">
                <a16:creationId xmlns:a16="http://schemas.microsoft.com/office/drawing/2014/main" id="{11474D3A-7969-A074-8081-02FB09DDC0A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910522" y="4603880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6BAC0C1E-3DFA-EBBA-BC1D-92706858108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907085" y="4986155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D738F003-CCBA-AFA8-2710-D7076EF243F3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7731117" y="4603880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42010F4B-1B94-9DF0-7C05-DAE39AEEF0F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727680" y="4986155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9173C28D-01D1-D983-B075-E2E59CD9C09B}"/>
              </a:ext>
            </a:extLst>
          </p:cNvPr>
          <p:cNvSpPr/>
          <p:nvPr userDrawn="1"/>
        </p:nvSpPr>
        <p:spPr>
          <a:xfrm>
            <a:off x="3355699" y="2693979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A05CE52B-C780-CF7B-DD17-E9930C98C396}"/>
              </a:ext>
            </a:extLst>
          </p:cNvPr>
          <p:cNvSpPr/>
          <p:nvPr userDrawn="1"/>
        </p:nvSpPr>
        <p:spPr>
          <a:xfrm>
            <a:off x="7167274" y="2693979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D0B7E1E4-F0E1-DAAD-056D-9A9EB959A90B}"/>
              </a:ext>
            </a:extLst>
          </p:cNvPr>
          <p:cNvSpPr/>
          <p:nvPr userDrawn="1"/>
        </p:nvSpPr>
        <p:spPr>
          <a:xfrm>
            <a:off x="4406029" y="5672428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F80C395A-07B7-995D-5ABF-6AD3728FD9F1}"/>
              </a:ext>
            </a:extLst>
          </p:cNvPr>
          <p:cNvSpPr/>
          <p:nvPr userDrawn="1"/>
        </p:nvSpPr>
        <p:spPr>
          <a:xfrm>
            <a:off x="8217604" y="5672428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3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FBF07B9-9664-034C-287A-EFAD37A7F3B4}"/>
              </a:ext>
            </a:extLst>
          </p:cNvPr>
          <p:cNvSpPr/>
          <p:nvPr userDrawn="1"/>
        </p:nvSpPr>
        <p:spPr>
          <a:xfrm>
            <a:off x="7745664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224B138-0572-A833-E743-BF5563DE370D}"/>
              </a:ext>
            </a:extLst>
          </p:cNvPr>
          <p:cNvSpPr/>
          <p:nvPr userDrawn="1"/>
        </p:nvSpPr>
        <p:spPr>
          <a:xfrm>
            <a:off x="3934089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692F603-F0D3-DF30-5F51-6417B74CC621}"/>
              </a:ext>
            </a:extLst>
          </p:cNvPr>
          <p:cNvSpPr/>
          <p:nvPr userDrawn="1"/>
        </p:nvSpPr>
        <p:spPr>
          <a:xfrm>
            <a:off x="6515379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2785F6C-0C0A-D857-5009-28CCDCF7E5D1}"/>
              </a:ext>
            </a:extLst>
          </p:cNvPr>
          <p:cNvSpPr/>
          <p:nvPr userDrawn="1"/>
        </p:nvSpPr>
        <p:spPr>
          <a:xfrm>
            <a:off x="2703804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A61327D-0C08-BFEE-52FF-7E24682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03D997-3535-C692-CC8C-E60B8BF39F60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8EC29A8B-F29F-9930-9648-430F8E384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0EE3F1C9-B89D-AF1C-19B7-B1A5A5192E8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845334" y="1599137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0FD84E24-CEC9-3D3E-9C36-F8D54C58905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41897" y="1981412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7" name="텍스트 개체 틀 3">
            <a:extLst>
              <a:ext uri="{FF2B5EF4-FFF2-40B4-BE49-F238E27FC236}">
                <a16:creationId xmlns:a16="http://schemas.microsoft.com/office/drawing/2014/main" id="{2671B34A-27CA-4BCF-EFF7-E723C08DF3A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665929" y="1599137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8" name="텍스트 개체 틀 3">
            <a:extLst>
              <a:ext uri="{FF2B5EF4-FFF2-40B4-BE49-F238E27FC236}">
                <a16:creationId xmlns:a16="http://schemas.microsoft.com/office/drawing/2014/main" id="{AF4D6345-828C-A436-A1EE-6D5063B5FD4D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662492" y="1981412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0" name="텍스트 개체 틀 3">
            <a:extLst>
              <a:ext uri="{FF2B5EF4-FFF2-40B4-BE49-F238E27FC236}">
                <a16:creationId xmlns:a16="http://schemas.microsoft.com/office/drawing/2014/main" id="{11474D3A-7969-A074-8081-02FB09DDC0A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4082268" y="4603880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6BAC0C1E-3DFA-EBBA-BC1D-92706858108A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078831" y="4986155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D738F003-CCBA-AFA8-2710-D7076EF243F3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7902863" y="4603880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3" name="텍스트 개체 틀 3">
            <a:extLst>
              <a:ext uri="{FF2B5EF4-FFF2-40B4-BE49-F238E27FC236}">
                <a16:creationId xmlns:a16="http://schemas.microsoft.com/office/drawing/2014/main" id="{42010F4B-1B94-9DF0-7C05-DAE39AEEF0F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899426" y="4986155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9173C28D-01D1-D983-B075-E2E59CD9C09B}"/>
              </a:ext>
            </a:extLst>
          </p:cNvPr>
          <p:cNvSpPr/>
          <p:nvPr userDrawn="1"/>
        </p:nvSpPr>
        <p:spPr>
          <a:xfrm>
            <a:off x="3355699" y="2693979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A05CE52B-C780-CF7B-DD17-E9930C98C396}"/>
              </a:ext>
            </a:extLst>
          </p:cNvPr>
          <p:cNvSpPr/>
          <p:nvPr userDrawn="1"/>
        </p:nvSpPr>
        <p:spPr>
          <a:xfrm>
            <a:off x="7167274" y="2693979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D0B7E1E4-F0E1-DAAD-056D-9A9EB959A90B}"/>
              </a:ext>
            </a:extLst>
          </p:cNvPr>
          <p:cNvSpPr/>
          <p:nvPr userDrawn="1"/>
        </p:nvSpPr>
        <p:spPr>
          <a:xfrm>
            <a:off x="4577775" y="5672428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F80C395A-07B7-995D-5ABF-6AD3728FD9F1}"/>
              </a:ext>
            </a:extLst>
          </p:cNvPr>
          <p:cNvSpPr/>
          <p:nvPr userDrawn="1"/>
        </p:nvSpPr>
        <p:spPr>
          <a:xfrm>
            <a:off x="8389350" y="5672428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1EA2C710-A0E9-AED7-6BD4-10CE6CBCB234}"/>
              </a:ext>
            </a:extLst>
          </p:cNvPr>
          <p:cNvSpPr/>
          <p:nvPr userDrawn="1"/>
        </p:nvSpPr>
        <p:spPr>
          <a:xfrm>
            <a:off x="122514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DEA7029B-A3BD-38F1-EE61-5C91A2023561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270693" y="4603880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8" name="텍스트 개체 틀 3">
            <a:extLst>
              <a:ext uri="{FF2B5EF4-FFF2-40B4-BE49-F238E27FC236}">
                <a16:creationId xmlns:a16="http://schemas.microsoft.com/office/drawing/2014/main" id="{6CF57CBF-08F1-893E-36D4-2676936A9DF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267256" y="4986155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56BAA71-7E53-537A-72ED-362E94393CD7}"/>
              </a:ext>
            </a:extLst>
          </p:cNvPr>
          <p:cNvSpPr/>
          <p:nvPr userDrawn="1"/>
        </p:nvSpPr>
        <p:spPr>
          <a:xfrm>
            <a:off x="766200" y="5672428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31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FBF07B9-9664-034C-287A-EFAD37A7F3B4}"/>
              </a:ext>
            </a:extLst>
          </p:cNvPr>
          <p:cNvSpPr/>
          <p:nvPr userDrawn="1"/>
        </p:nvSpPr>
        <p:spPr>
          <a:xfrm>
            <a:off x="7573918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224B138-0572-A833-E743-BF5563DE370D}"/>
              </a:ext>
            </a:extLst>
          </p:cNvPr>
          <p:cNvSpPr/>
          <p:nvPr userDrawn="1"/>
        </p:nvSpPr>
        <p:spPr>
          <a:xfrm>
            <a:off x="3762343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692F603-F0D3-DF30-5F51-6417B74CC621}"/>
              </a:ext>
            </a:extLst>
          </p:cNvPr>
          <p:cNvSpPr/>
          <p:nvPr userDrawn="1"/>
        </p:nvSpPr>
        <p:spPr>
          <a:xfrm>
            <a:off x="6515379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2785F6C-0C0A-D857-5009-28CCDCF7E5D1}"/>
              </a:ext>
            </a:extLst>
          </p:cNvPr>
          <p:cNvSpPr/>
          <p:nvPr userDrawn="1"/>
        </p:nvSpPr>
        <p:spPr>
          <a:xfrm>
            <a:off x="2703804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A61327D-0C08-BFEE-52FF-7E24682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03D997-3535-C692-CC8C-E60B8BF39F60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8EC29A8B-F29F-9930-9648-430F8E384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3A6839FA-A5D9-F124-0170-42DE1AC5E502}"/>
              </a:ext>
            </a:extLst>
          </p:cNvPr>
          <p:cNvSpPr/>
          <p:nvPr userDrawn="1"/>
        </p:nvSpPr>
        <p:spPr>
          <a:xfrm>
            <a:off x="3355699" y="2695056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38EE5AC-E293-DCB6-2A54-6C22D066D9E5}"/>
              </a:ext>
            </a:extLst>
          </p:cNvPr>
          <p:cNvSpPr/>
          <p:nvPr userDrawn="1"/>
        </p:nvSpPr>
        <p:spPr>
          <a:xfrm>
            <a:off x="7167274" y="2695056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D630006-6000-C521-7667-9C3A63D3804E}"/>
              </a:ext>
            </a:extLst>
          </p:cNvPr>
          <p:cNvSpPr/>
          <p:nvPr userDrawn="1"/>
        </p:nvSpPr>
        <p:spPr>
          <a:xfrm>
            <a:off x="4406029" y="5673505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119F449C-679F-DDB9-6E38-751FA1E0E771}"/>
              </a:ext>
            </a:extLst>
          </p:cNvPr>
          <p:cNvSpPr/>
          <p:nvPr userDrawn="1"/>
        </p:nvSpPr>
        <p:spPr>
          <a:xfrm>
            <a:off x="8217604" y="5673505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텍스트 개체 틀 3">
            <a:extLst>
              <a:ext uri="{FF2B5EF4-FFF2-40B4-BE49-F238E27FC236}">
                <a16:creationId xmlns:a16="http://schemas.microsoft.com/office/drawing/2014/main" id="{557F722C-5FFE-7F6D-5786-4B832F10E3E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845334" y="1599137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0" name="텍스트 개체 틀 3">
            <a:extLst>
              <a:ext uri="{FF2B5EF4-FFF2-40B4-BE49-F238E27FC236}">
                <a16:creationId xmlns:a16="http://schemas.microsoft.com/office/drawing/2014/main" id="{1D365C28-132C-410B-E24D-AD90F4F3A315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2841897" y="1981412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1" name="텍스트 개체 틀 3">
            <a:extLst>
              <a:ext uri="{FF2B5EF4-FFF2-40B4-BE49-F238E27FC236}">
                <a16:creationId xmlns:a16="http://schemas.microsoft.com/office/drawing/2014/main" id="{11AAC198-3E9E-BEB6-855D-299B979849F7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665929" y="1599137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2" name="텍스트 개체 틀 3">
            <a:extLst>
              <a:ext uri="{FF2B5EF4-FFF2-40B4-BE49-F238E27FC236}">
                <a16:creationId xmlns:a16="http://schemas.microsoft.com/office/drawing/2014/main" id="{96888986-6E79-B25F-E5E4-34B0F7D9EFF4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662492" y="1981412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3" name="텍스트 개체 틀 3">
            <a:extLst>
              <a:ext uri="{FF2B5EF4-FFF2-40B4-BE49-F238E27FC236}">
                <a16:creationId xmlns:a16="http://schemas.microsoft.com/office/drawing/2014/main" id="{C87A32C3-016D-3392-EAC3-183B37FCD6D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910522" y="4603880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4" name="텍스트 개체 틀 3">
            <a:extLst>
              <a:ext uri="{FF2B5EF4-FFF2-40B4-BE49-F238E27FC236}">
                <a16:creationId xmlns:a16="http://schemas.microsoft.com/office/drawing/2014/main" id="{4BD87E4F-6CAC-46A2-4F2B-6E83364D2094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907085" y="4986155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5" name="텍스트 개체 틀 3">
            <a:extLst>
              <a:ext uri="{FF2B5EF4-FFF2-40B4-BE49-F238E27FC236}">
                <a16:creationId xmlns:a16="http://schemas.microsoft.com/office/drawing/2014/main" id="{E57576D2-EF95-6080-9867-E796073D0FAB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7731117" y="4603880"/>
            <a:ext cx="3301466" cy="554634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  <a:defRPr sz="1800" b="1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46" name="텍스트 개체 틀 3">
            <a:extLst>
              <a:ext uri="{FF2B5EF4-FFF2-40B4-BE49-F238E27FC236}">
                <a16:creationId xmlns:a16="http://schemas.microsoft.com/office/drawing/2014/main" id="{44171C77-FFC1-3633-B8CC-30E4EFC383FD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7727680" y="4986155"/>
            <a:ext cx="3308341" cy="112394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76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FBF07B9-9664-034C-287A-EFAD37A7F3B4}"/>
              </a:ext>
            </a:extLst>
          </p:cNvPr>
          <p:cNvSpPr/>
          <p:nvPr userDrawn="1"/>
        </p:nvSpPr>
        <p:spPr>
          <a:xfrm>
            <a:off x="7573918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224B138-0572-A833-E743-BF5563DE370D}"/>
              </a:ext>
            </a:extLst>
          </p:cNvPr>
          <p:cNvSpPr/>
          <p:nvPr userDrawn="1"/>
        </p:nvSpPr>
        <p:spPr>
          <a:xfrm>
            <a:off x="3762343" y="4433401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692F603-F0D3-DF30-5F51-6417B74CC621}"/>
              </a:ext>
            </a:extLst>
          </p:cNvPr>
          <p:cNvSpPr/>
          <p:nvPr userDrawn="1"/>
        </p:nvSpPr>
        <p:spPr>
          <a:xfrm>
            <a:off x="6515379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2785F6C-0C0A-D857-5009-28CCDCF7E5D1}"/>
              </a:ext>
            </a:extLst>
          </p:cNvPr>
          <p:cNvSpPr/>
          <p:nvPr userDrawn="1"/>
        </p:nvSpPr>
        <p:spPr>
          <a:xfrm>
            <a:off x="2703804" y="1444023"/>
            <a:ext cx="3652700" cy="2861352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4783E12-EDF7-ACF7-B0B0-06584FC767F9}"/>
              </a:ext>
            </a:extLst>
          </p:cNvPr>
          <p:cNvSpPr/>
          <p:nvPr userDrawn="1"/>
        </p:nvSpPr>
        <p:spPr>
          <a:xfrm>
            <a:off x="488373" y="633845"/>
            <a:ext cx="176645" cy="176645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AA61327D-0C08-BFEE-52FF-7E246821D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803D997-3535-C692-CC8C-E60B8BF39F60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8EC29A8B-F29F-9930-9648-430F8E384BB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2703671" y="542759"/>
            <a:ext cx="6930737" cy="554634"/>
          </a:xfrm>
        </p:spPr>
        <p:txBody>
          <a:bodyPr rtlCol="0"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2" name="텍스트 개체 틀 3">
            <a:extLst>
              <a:ext uri="{FF2B5EF4-FFF2-40B4-BE49-F238E27FC236}">
                <a16:creationId xmlns:a16="http://schemas.microsoft.com/office/drawing/2014/main" id="{0EE3F1C9-B89D-AF1C-19B7-B1A5A5192E8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2845334" y="1599137"/>
            <a:ext cx="3301466" cy="5546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27" name="텍스트 개체 틀 3">
            <a:extLst>
              <a:ext uri="{FF2B5EF4-FFF2-40B4-BE49-F238E27FC236}">
                <a16:creationId xmlns:a16="http://schemas.microsoft.com/office/drawing/2014/main" id="{2671B34A-27CA-4BCF-EFF7-E723C08DF3A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665929" y="1599137"/>
            <a:ext cx="3301466" cy="5546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0" name="텍스트 개체 틀 3">
            <a:extLst>
              <a:ext uri="{FF2B5EF4-FFF2-40B4-BE49-F238E27FC236}">
                <a16:creationId xmlns:a16="http://schemas.microsoft.com/office/drawing/2014/main" id="{11474D3A-7969-A074-8081-02FB09DDC0AF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3910522" y="4603880"/>
            <a:ext cx="3301466" cy="5546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  <p:sp>
        <p:nvSpPr>
          <p:cNvPr id="32" name="텍스트 개체 틀 3">
            <a:extLst>
              <a:ext uri="{FF2B5EF4-FFF2-40B4-BE49-F238E27FC236}">
                <a16:creationId xmlns:a16="http://schemas.microsoft.com/office/drawing/2014/main" id="{D738F003-CCBA-AFA8-2710-D7076EF243F3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7731117" y="4603880"/>
            <a:ext cx="3301466" cy="554634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defRPr>
            </a:lvl1pPr>
            <a:lvl2pPr marL="528003" indent="0">
              <a:buNone/>
              <a:defRPr sz="1617"/>
            </a:lvl2pPr>
            <a:lvl3pPr marL="1056007" indent="0">
              <a:buNone/>
              <a:defRPr sz="1386"/>
            </a:lvl3pPr>
            <a:lvl4pPr marL="1584010" indent="0">
              <a:buNone/>
              <a:defRPr sz="1155"/>
            </a:lvl4pPr>
            <a:lvl5pPr marL="2112014" indent="0">
              <a:buNone/>
              <a:defRPr sz="1155"/>
            </a:lvl5pPr>
            <a:lvl6pPr marL="2640017" indent="0">
              <a:buNone/>
              <a:defRPr sz="1155"/>
            </a:lvl6pPr>
            <a:lvl7pPr marL="3168021" indent="0">
              <a:buNone/>
              <a:defRPr sz="1155"/>
            </a:lvl7pPr>
            <a:lvl8pPr marL="3696024" indent="0">
              <a:buNone/>
              <a:defRPr sz="1155"/>
            </a:lvl8pPr>
            <a:lvl9pPr marL="4224028" indent="0">
              <a:buNone/>
              <a:defRPr sz="1155"/>
            </a:lvl9pPr>
          </a:lstStyle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91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5867D5-3C4A-6728-3F36-F00695CE2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542759"/>
            <a:ext cx="1898720" cy="808059"/>
          </a:xfrm>
        </p:spPr>
        <p:txBody>
          <a:bodyPr anchor="t">
            <a:normAutofit/>
          </a:bodyPr>
          <a:lstStyle>
            <a:lvl1pPr>
              <a:defRPr sz="2400">
                <a:latin typeface="나눔스퀘어_ac ExtraBold" panose="020B0600000101010101" pitchFamily="50" charset="-127"/>
                <a:ea typeface="나눔스퀘어_ac ExtraBold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822C731-43D2-6511-7986-4A76A2D79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>
            <a:lvl1pPr>
              <a:defRPr sz="13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C0091B5-6883-61C1-928F-0D4874FED2FB}"/>
              </a:ext>
            </a:extLst>
          </p:cNvPr>
          <p:cNvSpPr/>
          <p:nvPr userDrawn="1"/>
        </p:nvSpPr>
        <p:spPr>
          <a:xfrm>
            <a:off x="0" y="-1"/>
            <a:ext cx="11520488" cy="93519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77FBAF0-4EDC-3F0F-8FC4-A52EBC7CADBA}"/>
              </a:ext>
            </a:extLst>
          </p:cNvPr>
          <p:cNvSpPr/>
          <p:nvPr userDrawn="1"/>
        </p:nvSpPr>
        <p:spPr>
          <a:xfrm>
            <a:off x="0" y="-1"/>
            <a:ext cx="2688431" cy="93519"/>
          </a:xfrm>
          <a:prstGeom prst="rect">
            <a:avLst/>
          </a:prstGeom>
          <a:solidFill>
            <a:srgbClr val="1C3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16BA1FFB-494B-2C94-7F06-D2AFC1230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6869" y="185597"/>
            <a:ext cx="800100" cy="1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4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792034" y="421672"/>
            <a:ext cx="9936421" cy="1530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1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92034" y="2108344"/>
            <a:ext cx="9936421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1"/>
              <a:t>마스터 텍스트 스타일을 편집하려면 클릭하세요</a:t>
            </a:r>
            <a:r>
              <a:rPr lang="en-US" altLang="ko-KR" noProof="1"/>
              <a:t>.</a:t>
            </a:r>
          </a:p>
          <a:p>
            <a:pPr lvl="1" rtl="0"/>
            <a:r>
              <a:rPr lang="ko-KR" altLang="en-US" noProof="1"/>
              <a:t>둘째 수준</a:t>
            </a:r>
          </a:p>
          <a:p>
            <a:pPr lvl="2" rtl="0"/>
            <a:r>
              <a:rPr lang="ko-KR" altLang="en-US" noProof="1"/>
              <a:t>셋째 수준</a:t>
            </a:r>
          </a:p>
          <a:p>
            <a:pPr lvl="3" rtl="0"/>
            <a:r>
              <a:rPr lang="ko-KR" altLang="en-US" noProof="1"/>
              <a:t>넷째 수준</a:t>
            </a:r>
          </a:p>
          <a:p>
            <a:pPr lvl="4" rtl="0"/>
            <a:r>
              <a:rPr lang="ko-KR" altLang="en-US" noProof="1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792033" y="7340704"/>
            <a:ext cx="2592110" cy="42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 baseline="-250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816162" y="7340704"/>
            <a:ext cx="3888165" cy="42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noProof="1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136345" y="7340704"/>
            <a:ext cx="2592110" cy="4216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E07A91BD-2D30-4D1B-B388-0538F34CA7E2}" type="slidenum">
              <a:rPr lang="en-US" altLang="ko-KR" noProof="1" smtClean="0"/>
              <a:pPr/>
              <a:t>‹#›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24644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1" r:id="rId2"/>
    <p:sldLayoutId id="2147483712" r:id="rId3"/>
    <p:sldLayoutId id="2147483713" r:id="rId4"/>
    <p:sldLayoutId id="2147483715" r:id="rId5"/>
    <p:sldLayoutId id="2147483718" r:id="rId6"/>
    <p:sldLayoutId id="2147483716" r:id="rId7"/>
    <p:sldLayoutId id="2147483717" r:id="rId8"/>
    <p:sldLayoutId id="2147483714" r:id="rId9"/>
    <p:sldLayoutId id="2147483709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hf hdr="0" ftr="0" dt="0"/>
  <p:txStyles>
    <p:titleStyle>
      <a:lvl1pPr algn="l" defTabSz="1056007" rtl="0" eaLnBrk="1" latinLnBrk="1" hangingPunct="1">
        <a:lnSpc>
          <a:spcPct val="90000"/>
        </a:lnSpc>
        <a:spcBef>
          <a:spcPct val="0"/>
        </a:spcBef>
        <a:buNone/>
        <a:defRPr sz="5082" kern="120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64002" indent="-264002" algn="l" defTabSz="1056007" rtl="0" eaLnBrk="1" latinLnBrk="1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3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792006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320009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1848013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2376016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904020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023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027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030" indent="-264002" algn="l" defTabSz="1056007" rtl="0" eaLnBrk="1" latinLnBrk="1" hangingPunct="1">
        <a:lnSpc>
          <a:spcPct val="90000"/>
        </a:lnSpc>
        <a:spcBef>
          <a:spcPts val="578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03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7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10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4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017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021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024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8" algn="l" defTabSz="1056007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8.sv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5" Type="http://schemas.openxmlformats.org/officeDocument/2006/relationships/image" Target="../media/image15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4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.svg"/><Relationship Id="rId7" Type="http://schemas.openxmlformats.org/officeDocument/2006/relationships/image" Target="../media/image86.png"/><Relationship Id="rId12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14.pn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8.sv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7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4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4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117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4.pn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svg"/><Relationship Id="rId7" Type="http://schemas.openxmlformats.org/officeDocument/2006/relationships/image" Target="../media/image143.sv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47.svg"/><Relationship Id="rId5" Type="http://schemas.openxmlformats.org/officeDocument/2006/relationships/image" Target="../media/image141.sv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8.svg"/><Relationship Id="rId21" Type="http://schemas.openxmlformats.org/officeDocument/2006/relationships/image" Target="../media/image14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" Type="http://schemas.openxmlformats.org/officeDocument/2006/relationships/image" Target="../media/image7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jpe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5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14.sv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3.png"/><Relationship Id="rId4" Type="http://schemas.openxmlformats.org/officeDocument/2006/relationships/image" Target="../media/image1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sv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5.sv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7" Type="http://schemas.openxmlformats.org/officeDocument/2006/relationships/image" Target="../media/image201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192.png"/><Relationship Id="rId4" Type="http://schemas.openxmlformats.org/officeDocument/2006/relationships/image" Target="../media/image19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4.png"/><Relationship Id="rId5" Type="http://schemas.openxmlformats.org/officeDocument/2006/relationships/image" Target="../media/image213.png"/><Relationship Id="rId4" Type="http://schemas.openxmlformats.org/officeDocument/2006/relationships/image" Target="../media/image2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sv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15.svg"/><Relationship Id="rId3" Type="http://schemas.openxmlformats.org/officeDocument/2006/relationships/image" Target="../media/image8.svg"/><Relationship Id="rId7" Type="http://schemas.openxmlformats.org/officeDocument/2006/relationships/image" Target="../media/image245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jpeg"/><Relationship Id="rId10" Type="http://schemas.openxmlformats.org/officeDocument/2006/relationships/image" Target="../media/image248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2.png"/><Relationship Id="rId4" Type="http://schemas.openxmlformats.org/officeDocument/2006/relationships/image" Target="../media/image2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0.png"/><Relationship Id="rId4" Type="http://schemas.openxmlformats.org/officeDocument/2006/relationships/image" Target="../media/image25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13" Type="http://schemas.openxmlformats.org/officeDocument/2006/relationships/image" Target="../media/image270.png"/><Relationship Id="rId3" Type="http://schemas.openxmlformats.org/officeDocument/2006/relationships/image" Target="../media/image8.svg"/><Relationship Id="rId7" Type="http://schemas.openxmlformats.org/officeDocument/2006/relationships/image" Target="../media/image264.png"/><Relationship Id="rId12" Type="http://schemas.openxmlformats.org/officeDocument/2006/relationships/image" Target="../media/image269.png"/><Relationship Id="rId17" Type="http://schemas.openxmlformats.org/officeDocument/2006/relationships/image" Target="../media/image15.sv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png"/><Relationship Id="rId11" Type="http://schemas.openxmlformats.org/officeDocument/2006/relationships/image" Target="../media/image268.png"/><Relationship Id="rId5" Type="http://schemas.openxmlformats.org/officeDocument/2006/relationships/image" Target="../media/image262.jpeg"/><Relationship Id="rId15" Type="http://schemas.openxmlformats.org/officeDocument/2006/relationships/image" Target="../media/image272.png"/><Relationship Id="rId10" Type="http://schemas.openxmlformats.org/officeDocument/2006/relationships/image" Target="../media/image267.png"/><Relationship Id="rId4" Type="http://schemas.openxmlformats.org/officeDocument/2006/relationships/image" Target="../media/image261.png"/><Relationship Id="rId9" Type="http://schemas.openxmlformats.org/officeDocument/2006/relationships/image" Target="../media/image266.png"/><Relationship Id="rId14" Type="http://schemas.openxmlformats.org/officeDocument/2006/relationships/image" Target="../media/image27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microsoft.com/office/2007/relationships/hdphoto" Target="../media/hdphoto2.wdp"/><Relationship Id="rId7" Type="http://schemas.openxmlformats.org/officeDocument/2006/relationships/image" Target="../media/image277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3.png"/><Relationship Id="rId4" Type="http://schemas.openxmlformats.org/officeDocument/2006/relationships/image" Target="../media/image28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png"/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1.png"/><Relationship Id="rId5" Type="http://schemas.openxmlformats.org/officeDocument/2006/relationships/image" Target="../media/image271.png"/><Relationship Id="rId4" Type="http://schemas.openxmlformats.org/officeDocument/2006/relationships/image" Target="../media/image2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hyperlink" Target="mailto:sales@enag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5.svg"/><Relationship Id="rId7" Type="http://schemas.openxmlformats.org/officeDocument/2006/relationships/image" Target="../media/image299.sv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8.png"/><Relationship Id="rId5" Type="http://schemas.openxmlformats.org/officeDocument/2006/relationships/image" Target="../media/image297.svg"/><Relationship Id="rId4" Type="http://schemas.openxmlformats.org/officeDocument/2006/relationships/image" Target="../media/image296.png"/><Relationship Id="rId9" Type="http://schemas.openxmlformats.org/officeDocument/2006/relationships/image" Target="../media/image301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래픽 17">
            <a:extLst>
              <a:ext uri="{FF2B5EF4-FFF2-40B4-BE49-F238E27FC236}">
                <a16:creationId xmlns:a16="http://schemas.microsoft.com/office/drawing/2014/main" id="{6F029463-9510-10FD-A4CC-7880858F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8476" y="3738103"/>
            <a:ext cx="4598025" cy="653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42728B-271E-2D20-AACC-7318FB367696}"/>
              </a:ext>
            </a:extLst>
          </p:cNvPr>
          <p:cNvSpPr txBox="1"/>
          <p:nvPr/>
        </p:nvSpPr>
        <p:spPr>
          <a:xfrm>
            <a:off x="1538769" y="4438824"/>
            <a:ext cx="3736920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300" b="1" dirty="0">
                <a:solidFill>
                  <a:srgbClr val="4285F4"/>
                </a:solidFill>
              </a:rPr>
              <a:t>제품 소개서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6AA651-2389-1D42-E5AD-DBED3DD8E07D}"/>
              </a:ext>
            </a:extLst>
          </p:cNvPr>
          <p:cNvSpPr txBox="1"/>
          <p:nvPr/>
        </p:nvSpPr>
        <p:spPr>
          <a:xfrm>
            <a:off x="1590724" y="5577293"/>
            <a:ext cx="3592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The center of the work, Groupware.</a:t>
            </a:r>
            <a:endParaRPr lang="ko-KR" altLang="en-US" sz="16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3" name="그래픽 22">
            <a:extLst>
              <a:ext uri="{FF2B5EF4-FFF2-40B4-BE49-F238E27FC236}">
                <a16:creationId xmlns:a16="http://schemas.microsoft.com/office/drawing/2014/main" id="{B35FEC81-3D1C-7B92-6CD7-DCA06EA1BC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479" y="7484006"/>
            <a:ext cx="955224" cy="201658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BC37563-FF01-04EE-2555-709B45FEA386}"/>
              </a:ext>
            </a:extLst>
          </p:cNvPr>
          <p:cNvSpPr/>
          <p:nvPr/>
        </p:nvSpPr>
        <p:spPr>
          <a:xfrm>
            <a:off x="7157054" y="7194130"/>
            <a:ext cx="4137519" cy="52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㈜인에이지 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www.enage.com </a:t>
            </a: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TEL. 1600-4730  FAX.02-6499-1366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9378573-4F96-3885-FFE3-0DD0A800FFA4}"/>
              </a:ext>
            </a:extLst>
          </p:cNvPr>
          <p:cNvSpPr/>
          <p:nvPr/>
        </p:nvSpPr>
        <p:spPr>
          <a:xfrm rot="16200000">
            <a:off x="-225781" y="313221"/>
            <a:ext cx="1077835" cy="29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75000"/>
                    <a:alpha val="7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2023.06.16</a:t>
            </a: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CABE85C1-097D-1148-5DFF-F63E47C25148}"/>
              </a:ext>
            </a:extLst>
          </p:cNvPr>
          <p:cNvSpPr/>
          <p:nvPr/>
        </p:nvSpPr>
        <p:spPr>
          <a:xfrm>
            <a:off x="5197118" y="5065640"/>
            <a:ext cx="114300" cy="114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2198E043-DE5D-CE15-E6F4-92D001E1BDB9}"/>
              </a:ext>
            </a:extLst>
          </p:cNvPr>
          <p:cNvSpPr/>
          <p:nvPr/>
        </p:nvSpPr>
        <p:spPr>
          <a:xfrm>
            <a:off x="5397143" y="5065640"/>
            <a:ext cx="114300" cy="114300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C3668593-68E8-3B4D-9E52-8F7ABCBF0776}"/>
              </a:ext>
            </a:extLst>
          </p:cNvPr>
          <p:cNvSpPr/>
          <p:nvPr/>
        </p:nvSpPr>
        <p:spPr>
          <a:xfrm>
            <a:off x="5597168" y="5065640"/>
            <a:ext cx="114300" cy="114300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66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10</a:t>
            </a:fld>
            <a:endParaRPr lang="ko-KR" altLang="en-US" noProof="1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i="0" dirty="0">
                <a:effectLst/>
              </a:rPr>
              <a:t>기업메일은 개인메일과 달라야 합니다</a:t>
            </a:r>
            <a:r>
              <a:rPr lang="en-US" altLang="ko-KR" i="0" dirty="0">
                <a:effectLst/>
              </a:rPr>
              <a:t>.</a:t>
            </a:r>
            <a:br>
              <a:rPr lang="ko-KR" altLang="en-US" dirty="0"/>
            </a:br>
            <a:r>
              <a:rPr lang="ko-KR" altLang="en-US" dirty="0">
                <a:solidFill>
                  <a:srgbClr val="9C84FF"/>
                </a:solidFill>
              </a:rPr>
              <a:t>스팸차단</a:t>
            </a:r>
            <a:r>
              <a:rPr lang="en-US" altLang="ko-KR" dirty="0">
                <a:solidFill>
                  <a:srgbClr val="9C84FF"/>
                </a:solidFill>
              </a:rPr>
              <a:t>, </a:t>
            </a:r>
            <a:r>
              <a:rPr lang="ko-KR" altLang="en-US" dirty="0">
                <a:solidFill>
                  <a:srgbClr val="9C84FF"/>
                </a:solidFill>
              </a:rPr>
              <a:t>공용메일관리</a:t>
            </a:r>
            <a:r>
              <a:rPr lang="en-US" altLang="ko-KR" dirty="0">
                <a:solidFill>
                  <a:srgbClr val="9C84FF"/>
                </a:solidFill>
              </a:rPr>
              <a:t>, </a:t>
            </a:r>
            <a:r>
              <a:rPr lang="ko-KR" altLang="en-US" dirty="0">
                <a:solidFill>
                  <a:srgbClr val="9C84FF"/>
                </a:solidFill>
              </a:rPr>
              <a:t>승인메일</a:t>
            </a:r>
            <a:r>
              <a:rPr lang="en-US" altLang="ko-KR" dirty="0">
                <a:solidFill>
                  <a:srgbClr val="9C84FF"/>
                </a:solidFill>
              </a:rPr>
              <a:t>, </a:t>
            </a:r>
            <a:r>
              <a:rPr lang="ko-KR" altLang="en-US" dirty="0">
                <a:solidFill>
                  <a:srgbClr val="9C84FF"/>
                </a:solidFill>
              </a:rPr>
              <a:t>내부메일 구분 </a:t>
            </a:r>
            <a:r>
              <a:rPr lang="ko-KR" altLang="en-US" dirty="0"/>
              <a:t>등 일반 메일이 제공할 수 없는 기업에 </a:t>
            </a:r>
            <a:r>
              <a:rPr lang="ko-KR" altLang="en-US" dirty="0">
                <a:solidFill>
                  <a:srgbClr val="9C84FF"/>
                </a:solidFill>
              </a:rPr>
              <a:t>꼭 필요한 기능</a:t>
            </a:r>
            <a:r>
              <a:rPr lang="ko-KR" altLang="en-US" dirty="0"/>
              <a:t>을 제공합니다</a:t>
            </a:r>
            <a:r>
              <a:rPr lang="en-US" altLang="ko-KR" dirty="0"/>
              <a:t>.</a:t>
            </a:r>
            <a:endParaRPr lang="ko-KR" altLang="en-US" u="sng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업무에 가장 적합한 메일 서비스 제공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2EC69BE-5B31-72B1-B08B-AD273F701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200400"/>
            <a:ext cx="6796974" cy="3923166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A70BE22A-FE0A-8564-21E5-B652F9D2F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065" y="3838609"/>
            <a:ext cx="4549706" cy="26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텍스트, 스크린샷, 번호, 소프트웨어이(가) 표시된 사진&#10;&#10;자동 생성된 설명">
            <a:extLst>
              <a:ext uri="{FF2B5EF4-FFF2-40B4-BE49-F238E27FC236}">
                <a16:creationId xmlns:a16="http://schemas.microsoft.com/office/drawing/2014/main" id="{39A9F34C-9C64-34C7-DC1A-BA79D4C558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143" y="4027686"/>
            <a:ext cx="2279044" cy="3891600"/>
          </a:xfrm>
          <a:prstGeom prst="rect">
            <a:avLst/>
          </a:prstGeom>
        </p:spPr>
      </p:pic>
      <p:pic>
        <p:nvPicPr>
          <p:cNvPr id="7" name="그림 6" descr="스크린샷이(가) 표시된 사진&#10;&#10;자동 생성된 설명">
            <a:extLst>
              <a:ext uri="{FF2B5EF4-FFF2-40B4-BE49-F238E27FC236}">
                <a16:creationId xmlns:a16="http://schemas.microsoft.com/office/drawing/2014/main" id="{2B8D229B-A6F0-B02D-9B31-C60CB8BF7D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188" y="3227799"/>
            <a:ext cx="707844" cy="707844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56DBC8B2-D94E-551B-AA21-D2447B625904}"/>
              </a:ext>
            </a:extLst>
          </p:cNvPr>
          <p:cNvGrpSpPr/>
          <p:nvPr/>
        </p:nvGrpSpPr>
        <p:grpSpPr>
          <a:xfrm>
            <a:off x="7774071" y="2304658"/>
            <a:ext cx="685438" cy="637236"/>
            <a:chOff x="9507304" y="3303553"/>
            <a:chExt cx="754790" cy="701710"/>
          </a:xfrm>
        </p:grpSpPr>
        <p:pic>
          <p:nvPicPr>
            <p:cNvPr id="12" name="그림 11" descr="용기이(가) 표시된 사진&#10;&#10;자동 생성된 설명">
              <a:extLst>
                <a:ext uri="{FF2B5EF4-FFF2-40B4-BE49-F238E27FC236}">
                  <a16:creationId xmlns:a16="http://schemas.microsoft.com/office/drawing/2014/main" id="{20B1722A-9EA3-A8D8-7A42-53ED6F0C9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1918" y="3303553"/>
              <a:ext cx="720176" cy="701710"/>
            </a:xfrm>
            <a:prstGeom prst="rect">
              <a:avLst/>
            </a:prstGeom>
          </p:spPr>
        </p:pic>
        <p:pic>
          <p:nvPicPr>
            <p:cNvPr id="13" name="그림 12" descr="펜, 사무용품, 필기구, 로켓이(가) 표시된 사진&#10;&#10;자동 생성된 설명">
              <a:extLst>
                <a:ext uri="{FF2B5EF4-FFF2-40B4-BE49-F238E27FC236}">
                  <a16:creationId xmlns:a16="http://schemas.microsoft.com/office/drawing/2014/main" id="{8F8624D7-5FA3-2906-91D5-DC0828819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7304" y="3417093"/>
              <a:ext cx="392704" cy="392704"/>
            </a:xfrm>
            <a:prstGeom prst="rect">
              <a:avLst/>
            </a:prstGeom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A779C01-7620-96EE-D60B-BEAA6710EAC3}"/>
              </a:ext>
            </a:extLst>
          </p:cNvPr>
          <p:cNvGrpSpPr/>
          <p:nvPr/>
        </p:nvGrpSpPr>
        <p:grpSpPr>
          <a:xfrm>
            <a:off x="2366855" y="2343440"/>
            <a:ext cx="784420" cy="544252"/>
            <a:chOff x="3842161" y="2919023"/>
            <a:chExt cx="863785" cy="599318"/>
          </a:xfrm>
        </p:grpSpPr>
        <p:pic>
          <p:nvPicPr>
            <p:cNvPr id="15" name="그림 14" descr="문구용품, 봉투, 편지, 화이트이(가) 표시된 사진&#10;&#10;자동 생성된 설명">
              <a:extLst>
                <a:ext uri="{FF2B5EF4-FFF2-40B4-BE49-F238E27FC236}">
                  <a16:creationId xmlns:a16="http://schemas.microsoft.com/office/drawing/2014/main" id="{2FCAAA02-DFF4-0A60-273B-27A0BA73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2161" y="2919023"/>
              <a:ext cx="830076" cy="566882"/>
            </a:xfrm>
            <a:prstGeom prst="rect">
              <a:avLst/>
            </a:prstGeom>
          </p:spPr>
        </p:pic>
        <p:pic>
          <p:nvPicPr>
            <p:cNvPr id="16" name="그림 15" descr="메탈웨어, 자물쇠, 맹꽁이자물쇠이(가) 표시된 사진&#10;&#10;자동 생성된 설명">
              <a:extLst>
                <a:ext uri="{FF2B5EF4-FFF2-40B4-BE49-F238E27FC236}">
                  <a16:creationId xmlns:a16="http://schemas.microsoft.com/office/drawing/2014/main" id="{2DB5B7FA-1124-278B-9D03-3080FE7D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7184" y="3158447"/>
              <a:ext cx="318762" cy="359894"/>
            </a:xfrm>
            <a:prstGeom prst="rect">
              <a:avLst/>
            </a:prstGeom>
          </p:spPr>
        </p:pic>
      </p:grpSp>
      <p:pic>
        <p:nvPicPr>
          <p:cNvPr id="17" name="그림 16" descr="편지, 봉투, 디자인, 문구용품이(가) 표시된 사진&#10;&#10;자동 생성된 설명">
            <a:extLst>
              <a:ext uri="{FF2B5EF4-FFF2-40B4-BE49-F238E27FC236}">
                <a16:creationId xmlns:a16="http://schemas.microsoft.com/office/drawing/2014/main" id="{6964F8F2-6D2F-51B8-7C73-8F7C3A80BCE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89" y="4339278"/>
            <a:ext cx="703018" cy="685442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D555C622-89A4-CA20-9703-648A8F0947B3}"/>
              </a:ext>
            </a:extLst>
          </p:cNvPr>
          <p:cNvGrpSpPr/>
          <p:nvPr/>
        </p:nvGrpSpPr>
        <p:grpSpPr>
          <a:xfrm>
            <a:off x="2424456" y="5879478"/>
            <a:ext cx="689490" cy="776890"/>
            <a:chOff x="9848367" y="2887831"/>
            <a:chExt cx="901587" cy="1015873"/>
          </a:xfrm>
        </p:grpSpPr>
        <p:pic>
          <p:nvPicPr>
            <p:cNvPr id="19" name="그림 18" descr="디자인이(가) 표시된 사진&#10;&#10;낮은 신뢰도로 자동 생성된 설명">
              <a:extLst>
                <a:ext uri="{FF2B5EF4-FFF2-40B4-BE49-F238E27FC236}">
                  <a16:creationId xmlns:a16="http://schemas.microsoft.com/office/drawing/2014/main" id="{1A6DE87B-FA17-F3D4-2630-1577BF125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8367" y="2887831"/>
              <a:ext cx="901587" cy="1015873"/>
            </a:xfrm>
            <a:prstGeom prst="rect">
              <a:avLst/>
            </a:prstGeom>
          </p:spPr>
        </p:pic>
        <p:pic>
          <p:nvPicPr>
            <p:cNvPr id="20" name="그림 19" descr="문구용품, 봉투, 편지, 화이트이(가) 표시된 사진&#10;&#10;자동 생성된 설명">
              <a:extLst>
                <a:ext uri="{FF2B5EF4-FFF2-40B4-BE49-F238E27FC236}">
                  <a16:creationId xmlns:a16="http://schemas.microsoft.com/office/drawing/2014/main" id="{9DA5FE75-AD71-4CB4-BB60-D5D711B64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3057" y="3027106"/>
              <a:ext cx="346734" cy="236794"/>
            </a:xfrm>
            <a:prstGeom prst="rect">
              <a:avLst/>
            </a:prstGeom>
          </p:spPr>
        </p:pic>
      </p:grpSp>
      <p:pic>
        <p:nvPicPr>
          <p:cNvPr id="9" name="그래픽 8">
            <a:extLst>
              <a:ext uri="{FF2B5EF4-FFF2-40B4-BE49-F238E27FC236}">
                <a16:creationId xmlns:a16="http://schemas.microsoft.com/office/drawing/2014/main" id="{F60E83D7-13AE-FCED-73C9-A76C53AAE1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16790" y="3915276"/>
            <a:ext cx="2571750" cy="4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18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2A61B84-EC14-7DBA-CA70-3105E3B66F85}"/>
              </a:ext>
            </a:extLst>
          </p:cNvPr>
          <p:cNvSpPr/>
          <p:nvPr/>
        </p:nvSpPr>
        <p:spPr>
          <a:xfrm>
            <a:off x="2793230" y="178165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674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D7C6AD7-0906-95CB-5C49-F8C8A43DD655}"/>
              </a:ext>
            </a:extLst>
          </p:cNvPr>
          <p:cNvSpPr/>
          <p:nvPr/>
        </p:nvSpPr>
        <p:spPr>
          <a:xfrm>
            <a:off x="2688431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9B08697-B480-9608-42CC-E2F566C7D5F6}"/>
              </a:ext>
            </a:extLst>
          </p:cNvPr>
          <p:cNvSpPr/>
          <p:nvPr/>
        </p:nvSpPr>
        <p:spPr>
          <a:xfrm>
            <a:off x="6892334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11</a:t>
            </a:fld>
            <a:endParaRPr lang="ko-KR" altLang="en-US" noProof="1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0364" y="3952972"/>
            <a:ext cx="3894554" cy="89766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기업메일</a:t>
            </a:r>
            <a:r>
              <a:rPr lang="en-US" altLang="ko-KR" sz="18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18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 고유 도메인 사용</a:t>
            </a:r>
            <a:endParaRPr lang="ko-KR" altLang="en-US" sz="18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기업메일은 </a:t>
            </a:r>
            <a:r>
              <a:rPr lang="en-US" altLang="ko-KR" dirty="0"/>
              <a:t>‘</a:t>
            </a:r>
            <a:r>
              <a:rPr lang="ko-KR" altLang="en-US" dirty="0"/>
              <a:t>업무지향</a:t>
            </a:r>
            <a:r>
              <a:rPr lang="en-US" altLang="ko-KR" dirty="0"/>
              <a:t>’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64ED-28A1-3204-07BC-2E7E3D20B886}"/>
              </a:ext>
            </a:extLst>
          </p:cNvPr>
          <p:cNvSpPr txBox="1"/>
          <p:nvPr/>
        </p:nvSpPr>
        <p:spPr>
          <a:xfrm>
            <a:off x="2871790" y="4503882"/>
            <a:ext cx="3893127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개인용, 공유 주소록, 조직도를 통한 부서단위 송신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내부, 외부 메일을 구분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하고 주소록에 존재하는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사용자는 별도 표기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승인을 받고 보내야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하는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통제메일의 절차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외부와 연동하여 메일을 송신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할 수 있음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외부기기에 보낸 경우에도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 송신함에 기록, 보관됨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다른 메뉴와 연동하여 송수신, 보관을 할 수 있음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내부 사용자에게 회신을 요청할 수 있음 </a:t>
            </a:r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1D9C236E-151B-1442-61DA-E9636E058AEF}"/>
              </a:ext>
            </a:extLst>
          </p:cNvPr>
          <p:cNvSpPr txBox="1">
            <a:spLocks/>
          </p:cNvSpPr>
          <p:nvPr/>
        </p:nvSpPr>
        <p:spPr>
          <a:xfrm>
            <a:off x="7059607" y="3947008"/>
            <a:ext cx="3894554" cy="139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개인메일</a:t>
            </a:r>
            <a:r>
              <a:rPr lang="en-US" altLang="ko-KR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공용 도메인 사용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9F4A1-B192-2693-8763-3EAADEF79B99}"/>
              </a:ext>
            </a:extLst>
          </p:cNvPr>
          <p:cNvSpPr txBox="1"/>
          <p:nvPr/>
        </p:nvSpPr>
        <p:spPr>
          <a:xfrm>
            <a:off x="7061033" y="4510177"/>
            <a:ext cx="3893744" cy="1356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무료 또는 공용 도메인 사용함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(@naver.com , @daum.net 등)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개인 주소록만 제공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내부, 외부 메일 구분이 중요하지 않음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 통제 필요치 않음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</a:p>
        </p:txBody>
      </p:sp>
      <p:pic>
        <p:nvPicPr>
          <p:cNvPr id="25613" name="Picture 13">
            <a:extLst>
              <a:ext uri="{FF2B5EF4-FFF2-40B4-BE49-F238E27FC236}">
                <a16:creationId xmlns:a16="http://schemas.microsoft.com/office/drawing/2014/main" id="{B6DB8815-AA98-4953-F185-3B5F30B1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883" y="225581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5" name="Picture 15">
            <a:extLst>
              <a:ext uri="{FF2B5EF4-FFF2-40B4-BE49-F238E27FC236}">
                <a16:creationId xmlns:a16="http://schemas.microsoft.com/office/drawing/2014/main" id="{B7E002D4-00A0-6812-6652-5786DE692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896" y="225581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 descr="손, 노랑이(가) 표시된 사진&#10;&#10;중간 신뢰도로 자동 생성된 설명">
            <a:extLst>
              <a:ext uri="{FF2B5EF4-FFF2-40B4-BE49-F238E27FC236}">
                <a16:creationId xmlns:a16="http://schemas.microsoft.com/office/drawing/2014/main" id="{D53B96C3-838E-DB11-B1B8-73C500F93B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976" y="2549688"/>
            <a:ext cx="637270" cy="73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10" name="그림 9" descr="플러그, 이어플러그이(가) 표시된 사진&#10;&#10;자동 생성된 설명">
            <a:extLst>
              <a:ext uri="{FF2B5EF4-FFF2-40B4-BE49-F238E27FC236}">
                <a16:creationId xmlns:a16="http://schemas.microsoft.com/office/drawing/2014/main" id="{615DC7D0-C733-2D31-D743-E2A9317433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032" y="2590092"/>
            <a:ext cx="606844" cy="648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7E9688B4-9050-7692-1BAB-E051CE20162D}"/>
              </a:ext>
            </a:extLst>
          </p:cNvPr>
          <p:cNvSpPr/>
          <p:nvPr/>
        </p:nvSpPr>
        <p:spPr>
          <a:xfrm>
            <a:off x="3975141" y="3170225"/>
            <a:ext cx="376120" cy="376120"/>
          </a:xfrm>
          <a:prstGeom prst="ellipse">
            <a:avLst/>
          </a:prstGeom>
          <a:noFill/>
          <a:ln w="76200">
            <a:solidFill>
              <a:srgbClr val="67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D2B2E2AE-C215-82C3-F9C9-70524E323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6204" y="3139583"/>
            <a:ext cx="478940" cy="4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12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업무에 가장 적합한 메일 서비스 제공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우리 회사는 적합한 메일 서비스를 받고 있을까</a:t>
            </a:r>
            <a:r>
              <a:rPr lang="en-US" altLang="ko-KR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54B0C85-E405-7DEA-8FDA-1A95CE95321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891603" cy="5546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안정적인 운영과 철저한 보안이 보장되는 메일</a:t>
            </a:r>
            <a:endParaRPr lang="ko-KR" altLang="en-US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AD4CE6C-8A16-8454-AD02-B983E1253F8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26034" y="2462446"/>
            <a:ext cx="4721235" cy="142709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내부메일과 외부메일 및 중요메일을 구분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하는가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대표메일과 공용메일 관리가 불편하지 않은가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통제가 필요한 메일을 처리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할 수 있는가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 시스템과 송수신 연동이 원활한가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615E08A5-4627-8EE4-D8B7-3CAB78EF877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05888" y="2462446"/>
            <a:ext cx="4721235" cy="142709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Window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.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net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기반으로 설치, 이전, 재설치 용이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DB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기반의 계정관리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통한 통합과 확장성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자체 모니터링으로 24시간 안정적인 운영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분석이 쉬운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송수신 로그 기록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메일 클라이언트 기기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589B59D1-89A0-07EF-8FEB-79BB7B4F7F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365" y="4346451"/>
            <a:ext cx="1235308" cy="1187037"/>
          </a:xfrm>
          <a:prstGeom prst="rect">
            <a:avLst/>
          </a:prstGeom>
        </p:spPr>
      </p:pic>
      <p:pic>
        <p:nvPicPr>
          <p:cNvPr id="17" name="그래픽 16">
            <a:extLst>
              <a:ext uri="{FF2B5EF4-FFF2-40B4-BE49-F238E27FC236}">
                <a16:creationId xmlns:a16="http://schemas.microsoft.com/office/drawing/2014/main" id="{DEE37A14-75C5-507F-4C1F-C803EDA52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18441" y="3786380"/>
            <a:ext cx="2608464" cy="3333812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8E1D1AE6-1D45-610A-32CC-679DC07BA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598" y="3910318"/>
            <a:ext cx="4352755" cy="2966432"/>
          </a:xfrm>
          <a:prstGeom prst="rect">
            <a:avLst/>
          </a:prstGeom>
        </p:spPr>
      </p:pic>
      <p:sp>
        <p:nvSpPr>
          <p:cNvPr id="9" name="L 도형 8">
            <a:extLst>
              <a:ext uri="{FF2B5EF4-FFF2-40B4-BE49-F238E27FC236}">
                <a16:creationId xmlns:a16="http://schemas.microsoft.com/office/drawing/2014/main" id="{C3ADF2D3-65A9-034C-D0AB-AE3B49CC55F4}"/>
              </a:ext>
            </a:extLst>
          </p:cNvPr>
          <p:cNvSpPr/>
          <p:nvPr/>
        </p:nvSpPr>
        <p:spPr>
          <a:xfrm rot="16200000">
            <a:off x="10390142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 도형 9">
            <a:extLst>
              <a:ext uri="{FF2B5EF4-FFF2-40B4-BE49-F238E27FC236}">
                <a16:creationId xmlns:a16="http://schemas.microsoft.com/office/drawing/2014/main" id="{E41ED844-46FE-3826-38ED-4CE9D7721D5E}"/>
              </a:ext>
            </a:extLst>
          </p:cNvPr>
          <p:cNvSpPr/>
          <p:nvPr/>
        </p:nvSpPr>
        <p:spPr>
          <a:xfrm rot="16200000">
            <a:off x="5158897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스크린샷이(가) 표시된 사진&#10;&#10;자동 생성된 설명">
            <a:extLst>
              <a:ext uri="{FF2B5EF4-FFF2-40B4-BE49-F238E27FC236}">
                <a16:creationId xmlns:a16="http://schemas.microsoft.com/office/drawing/2014/main" id="{0F6B9F61-8CEA-F218-6BE3-196881D478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88" y="2909888"/>
            <a:ext cx="779462" cy="779462"/>
          </a:xfrm>
          <a:prstGeom prst="rect">
            <a:avLst/>
          </a:prstGeom>
        </p:spPr>
      </p:pic>
      <p:pic>
        <p:nvPicPr>
          <p:cNvPr id="16" name="그림 15" descr="문구용품, 봉투, 편지, 화이트이(가) 표시된 사진&#10;&#10;자동 생성된 설명">
            <a:extLst>
              <a:ext uri="{FF2B5EF4-FFF2-40B4-BE49-F238E27FC236}">
                <a16:creationId xmlns:a16="http://schemas.microsoft.com/office/drawing/2014/main" id="{AD441430-2A44-4B20-70ED-3FD7F944E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306" y="3006653"/>
            <a:ext cx="830076" cy="5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5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13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업무에 가장 적합한 메일 서비스 제공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기업메일용 자체 기술 엔진개발</a:t>
            </a:r>
            <a:endParaRPr lang="ko-KR" altLang="en-US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54B0C85-E405-7DEA-8FDA-1A95CE95321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891603" cy="5546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통제가 필요한 메일의 승인 발송</a:t>
            </a:r>
            <a:endParaRPr lang="ko-KR" altLang="en-US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AD4CE6C-8A16-8454-AD02-B983E1253F8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26034" y="2462446"/>
            <a:ext cx="4721235" cy="1427090"/>
          </a:xfrm>
        </p:spPr>
        <p:txBody>
          <a:bodyPr/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Window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기반의 쉬운 인터페이스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송수신 엔진 분리로 부하분산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안정화 모니터링 서버 탑재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계정의 DB 직접 연동 관리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HW와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네트워크에 최적화 옵션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강력한 보안과 접근제어 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615E08A5-4627-8EE4-D8B7-3CAB78EF877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05888" y="2462446"/>
            <a:ext cx="4721235" cy="142709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 통제 대상자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와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결재자를 지정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조건별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통제 제공(수신자별, 첨부파일 여부, 용량 등)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승인자와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합의자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지정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임원 등 예외 대상자 지정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블랙리스트와 화이트리스트를 등록 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6F730D3F-EDCB-3F49-4220-926C7884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947" y="4107676"/>
            <a:ext cx="3568882" cy="265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ED0B773F-F4AB-FD66-6E76-3DA6FFBC9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954" y="4079448"/>
            <a:ext cx="4705350" cy="2696969"/>
          </a:xfrm>
          <a:prstGeom prst="rect">
            <a:avLst/>
          </a:prstGeom>
        </p:spPr>
      </p:pic>
      <p:sp>
        <p:nvSpPr>
          <p:cNvPr id="11" name="L 도형 10">
            <a:extLst>
              <a:ext uri="{FF2B5EF4-FFF2-40B4-BE49-F238E27FC236}">
                <a16:creationId xmlns:a16="http://schemas.microsoft.com/office/drawing/2014/main" id="{7C6CCF45-364F-F1CB-966E-5519DF966253}"/>
              </a:ext>
            </a:extLst>
          </p:cNvPr>
          <p:cNvSpPr/>
          <p:nvPr/>
        </p:nvSpPr>
        <p:spPr>
          <a:xfrm rot="16200000">
            <a:off x="9153624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L 도형 11">
            <a:extLst>
              <a:ext uri="{FF2B5EF4-FFF2-40B4-BE49-F238E27FC236}">
                <a16:creationId xmlns:a16="http://schemas.microsoft.com/office/drawing/2014/main" id="{D024C484-D55A-7FE5-EE8A-54B663269795}"/>
              </a:ext>
            </a:extLst>
          </p:cNvPr>
          <p:cNvSpPr/>
          <p:nvPr/>
        </p:nvSpPr>
        <p:spPr>
          <a:xfrm rot="16200000">
            <a:off x="3704170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AFA23B7-47E1-E819-A26A-5C12A1C29156}"/>
              </a:ext>
            </a:extLst>
          </p:cNvPr>
          <p:cNvGrpSpPr/>
          <p:nvPr/>
        </p:nvGrpSpPr>
        <p:grpSpPr>
          <a:xfrm>
            <a:off x="9507304" y="3303553"/>
            <a:ext cx="754790" cy="701710"/>
            <a:chOff x="9507304" y="3303553"/>
            <a:chExt cx="754790" cy="701710"/>
          </a:xfrm>
        </p:grpSpPr>
        <p:pic>
          <p:nvPicPr>
            <p:cNvPr id="30" name="그림 29" descr="용기이(가) 표시된 사진&#10;&#10;자동 생성된 설명">
              <a:extLst>
                <a:ext uri="{FF2B5EF4-FFF2-40B4-BE49-F238E27FC236}">
                  <a16:creationId xmlns:a16="http://schemas.microsoft.com/office/drawing/2014/main" id="{C16529D5-1272-ADDB-3744-D3CA7FB41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1918" y="3303553"/>
              <a:ext cx="720176" cy="701710"/>
            </a:xfrm>
            <a:prstGeom prst="rect">
              <a:avLst/>
            </a:prstGeom>
          </p:spPr>
        </p:pic>
        <p:pic>
          <p:nvPicPr>
            <p:cNvPr id="32" name="그림 31" descr="펜, 사무용품, 필기구, 로켓이(가) 표시된 사진&#10;&#10;자동 생성된 설명">
              <a:extLst>
                <a:ext uri="{FF2B5EF4-FFF2-40B4-BE49-F238E27FC236}">
                  <a16:creationId xmlns:a16="http://schemas.microsoft.com/office/drawing/2014/main" id="{650A6518-31CF-DDD1-CBE3-0E1BA359D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7304" y="3417093"/>
              <a:ext cx="392704" cy="392704"/>
            </a:xfrm>
            <a:prstGeom prst="rect">
              <a:avLst/>
            </a:prstGeom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E0F01FD3-7247-7026-4D06-CD4572A5FC8A}"/>
              </a:ext>
            </a:extLst>
          </p:cNvPr>
          <p:cNvGrpSpPr/>
          <p:nvPr/>
        </p:nvGrpSpPr>
        <p:grpSpPr>
          <a:xfrm>
            <a:off x="3842161" y="2919023"/>
            <a:ext cx="863785" cy="599318"/>
            <a:chOff x="3842161" y="2919023"/>
            <a:chExt cx="863785" cy="599318"/>
          </a:xfrm>
        </p:grpSpPr>
        <p:pic>
          <p:nvPicPr>
            <p:cNvPr id="37" name="그림 36" descr="문구용품, 봉투, 편지, 화이트이(가) 표시된 사진&#10;&#10;자동 생성된 설명">
              <a:extLst>
                <a:ext uri="{FF2B5EF4-FFF2-40B4-BE49-F238E27FC236}">
                  <a16:creationId xmlns:a16="http://schemas.microsoft.com/office/drawing/2014/main" id="{983D58B3-66B0-72BA-AA68-FBD95B442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2161" y="2919023"/>
              <a:ext cx="830076" cy="566882"/>
            </a:xfrm>
            <a:prstGeom prst="rect">
              <a:avLst/>
            </a:prstGeom>
          </p:spPr>
        </p:pic>
        <p:pic>
          <p:nvPicPr>
            <p:cNvPr id="36" name="그림 35" descr="메탈웨어, 자물쇠, 맹꽁이자물쇠이(가) 표시된 사진&#10;&#10;자동 생성된 설명">
              <a:extLst>
                <a:ext uri="{FF2B5EF4-FFF2-40B4-BE49-F238E27FC236}">
                  <a16:creationId xmlns:a16="http://schemas.microsoft.com/office/drawing/2014/main" id="{C71D6483-86E1-61A9-52B1-2F4CD0DA3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7184" y="3158447"/>
              <a:ext cx="318762" cy="359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237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14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업무에 가장 적합한 메일 서비스 제공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무엇을 사용하든 모든 송수신 메일은 이곳에</a:t>
            </a:r>
            <a:endParaRPr lang="ko-KR" altLang="en-US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54B0C85-E405-7DEA-8FDA-1A95CE95321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891603" cy="5546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송수신 메일 자동 아카이브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백업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 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제공</a:t>
            </a:r>
            <a:endParaRPr lang="ko-KR" altLang="en-US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0AD4CE6C-8A16-8454-AD02-B983E1253F8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26034" y="2462446"/>
            <a:ext cx="4721235" cy="142709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웹, 모바일, 아웃룩 등 다양한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 클라이언트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어떤 곳에 보내든 보낸 메일은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송신함에 저장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기간 시스템 송신용 메일 API 제공 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615E08A5-4627-8EE4-D8B7-3CAB78EF8774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05888" y="2462446"/>
            <a:ext cx="4721235" cy="1427090"/>
          </a:xfr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송신 또는 수신되는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모든 메일을 별도의 계정으로 복사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외부 서버로 별도 복제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메일엔진의 네트워크 처리로 예외 없는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무결점 백업 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97CA822C-C855-1AE2-BD53-1AE1D117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914" y="4016334"/>
            <a:ext cx="4064388" cy="243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9458BEC2-5B46-3E55-45F6-3A8DA3701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1327" y="3889536"/>
            <a:ext cx="3568882" cy="272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 도형 8">
            <a:extLst>
              <a:ext uri="{FF2B5EF4-FFF2-40B4-BE49-F238E27FC236}">
                <a16:creationId xmlns:a16="http://schemas.microsoft.com/office/drawing/2014/main" id="{C1A1C460-FB98-25DE-D6EF-C7E99714EF58}"/>
              </a:ext>
            </a:extLst>
          </p:cNvPr>
          <p:cNvSpPr/>
          <p:nvPr/>
        </p:nvSpPr>
        <p:spPr>
          <a:xfrm rot="16200000">
            <a:off x="9693951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 도형 9">
            <a:extLst>
              <a:ext uri="{FF2B5EF4-FFF2-40B4-BE49-F238E27FC236}">
                <a16:creationId xmlns:a16="http://schemas.microsoft.com/office/drawing/2014/main" id="{093AEF4E-8E69-2B50-9570-FC5598C19F68}"/>
              </a:ext>
            </a:extLst>
          </p:cNvPr>
          <p:cNvSpPr/>
          <p:nvPr/>
        </p:nvSpPr>
        <p:spPr>
          <a:xfrm rot="16200000">
            <a:off x="4815997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편지, 봉투, 디자인, 문구용품이(가) 표시된 사진&#10;&#10;자동 생성된 설명">
            <a:extLst>
              <a:ext uri="{FF2B5EF4-FFF2-40B4-BE49-F238E27FC236}">
                <a16:creationId xmlns:a16="http://schemas.microsoft.com/office/drawing/2014/main" id="{8DA49DC6-2373-A816-FBC7-1A1A63C40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858" y="2855181"/>
            <a:ext cx="774148" cy="754794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CA0C2EAD-9215-2C9B-3BDC-86F00DAD429F}"/>
              </a:ext>
            </a:extLst>
          </p:cNvPr>
          <p:cNvGrpSpPr/>
          <p:nvPr/>
        </p:nvGrpSpPr>
        <p:grpSpPr>
          <a:xfrm>
            <a:off x="9857892" y="3116432"/>
            <a:ext cx="759251" cy="855494"/>
            <a:chOff x="9848367" y="2887831"/>
            <a:chExt cx="901587" cy="1015873"/>
          </a:xfrm>
        </p:grpSpPr>
        <p:pic>
          <p:nvPicPr>
            <p:cNvPr id="16" name="그림 15" descr="디자인이(가) 표시된 사진&#10;&#10;낮은 신뢰도로 자동 생성된 설명">
              <a:extLst>
                <a:ext uri="{FF2B5EF4-FFF2-40B4-BE49-F238E27FC236}">
                  <a16:creationId xmlns:a16="http://schemas.microsoft.com/office/drawing/2014/main" id="{9D4BD995-781B-57C6-8614-F4F96C33C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8367" y="2887831"/>
              <a:ext cx="901587" cy="1015873"/>
            </a:xfrm>
            <a:prstGeom prst="rect">
              <a:avLst/>
            </a:prstGeom>
          </p:spPr>
        </p:pic>
        <p:pic>
          <p:nvPicPr>
            <p:cNvPr id="17" name="그림 16" descr="문구용품, 봉투, 편지, 화이트이(가) 표시된 사진&#10;&#10;자동 생성된 설명">
              <a:extLst>
                <a:ext uri="{FF2B5EF4-FFF2-40B4-BE49-F238E27FC236}">
                  <a16:creationId xmlns:a16="http://schemas.microsoft.com/office/drawing/2014/main" id="{AEDA6B40-9022-3F27-A099-800B9DE00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3057" y="3027106"/>
              <a:ext cx="346734" cy="236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647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15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업무에 가장 적합한 메일 서비스 제공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73B80C6-403E-5995-E9CB-B480BD37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941" y="2855967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924EE95-380F-B9E8-46CF-DC3749E3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516" y="2865358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9171016-90F3-43A3-992F-C9D2CA429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480" y="5849408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5300563F-CF89-6F98-5C04-7BF3A87EC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097" y="5859126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6516A-B520-05E0-A9ED-CEF530A5FF31}"/>
              </a:ext>
            </a:extLst>
          </p:cNvPr>
          <p:cNvSpPr txBox="1"/>
          <p:nvPr/>
        </p:nvSpPr>
        <p:spPr>
          <a:xfrm>
            <a:off x="2845334" y="1584619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내부와 외부메일을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별도 함으로 구분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0AB13-F740-477E-24CA-DD26F4E9DBAD}"/>
              </a:ext>
            </a:extLst>
          </p:cNvPr>
          <p:cNvSpPr txBox="1"/>
          <p:nvPr/>
        </p:nvSpPr>
        <p:spPr>
          <a:xfrm>
            <a:off x="6665929" y="1584619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내부 메일은 수신자에게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회신을 요청할 수 있음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A42F4-5AC2-4529-1FDE-0E23CEADD6BC}"/>
              </a:ext>
            </a:extLst>
          </p:cNvPr>
          <p:cNvSpPr txBox="1"/>
          <p:nvPr/>
        </p:nvSpPr>
        <p:spPr>
          <a:xfrm>
            <a:off x="3910522" y="4563200"/>
            <a:ext cx="31245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주소록에 등록된 메일은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화이트리스트로 구분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회신</a:t>
            </a:r>
            <a:r>
              <a:rPr lang="en-US" altLang="ko-KR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전달</a:t>
            </a:r>
            <a:r>
              <a:rPr lang="en-US" altLang="ko-KR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 표시하여 상태 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4E3FF-66E6-DFDF-C455-AE0C8DC56596}"/>
              </a:ext>
            </a:extLst>
          </p:cNvPr>
          <p:cNvSpPr txBox="1"/>
          <p:nvPr/>
        </p:nvSpPr>
        <p:spPr>
          <a:xfrm>
            <a:off x="7731117" y="4563200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중요한 메일에는 메모를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800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기록하고 목록에서 확인</a:t>
            </a:r>
          </a:p>
        </p:txBody>
      </p:sp>
    </p:spTree>
    <p:extLst>
      <p:ext uri="{BB962C8B-B14F-4D97-AF65-F5344CB8AC3E}">
        <p14:creationId xmlns:p14="http://schemas.microsoft.com/office/powerpoint/2010/main" val="320000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16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업무에 가장 적합한 메일 서비스 제공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8982E58-C56A-4784-8119-6BCBD51C698D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조직도 수신 지정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CEBE9F0E-4D4D-ED48-723F-438AF6333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조직도와 주소록의 등록된 이름을</a:t>
            </a:r>
            <a:b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입력하여 수신자를</a:t>
            </a:r>
            <a:r>
              <a:rPr lang="ko-KR" alt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쉽게 지정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BE527022-D0CC-0723-21A9-E2820F952B3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첨부링크 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대용량 메일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69F77D7D-82AE-EE8E-B136-3F4B06552BD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큰 용량의 첨부파일을 서버에서 별도 보관하여</a:t>
            </a:r>
            <a:b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수신자에게는</a:t>
            </a:r>
            <a:r>
              <a:rPr lang="ko-KR" alt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별도 다운로드 링크를 제공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9B8B8DAD-378B-71B3-B439-0B1473B00666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첨부만 삭제 보관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112CD9EE-D71B-C0A7-59B8-4C51DA78140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메일의 첨부파일만 제거하여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용량을 줄이고 메일은 보관하는 기능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DA63AF24-A3BD-42C2-8A29-5E06DB7F9935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백업 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/ 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복원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6A10E485-7AB6-31BC-8520-B854A44D2A8F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백업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en-US" altLang="ko-KR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eml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및 복원 기능을 제공하여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PC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에 별도</a:t>
            </a:r>
            <a:b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메일을 백업하거나</a:t>
            </a:r>
            <a:r>
              <a:rPr lang="ko-KR" altLang="en-US" b="0" i="0" dirty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백업된 메일을 복원 기능 제공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6129104-D32A-014F-93F8-F7D4894C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425" y="3019958"/>
            <a:ext cx="1725458" cy="8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8228D6EE-05BE-BBCC-8312-D666B1CBF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8559" y="3018740"/>
            <a:ext cx="1719536" cy="7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0AEA8A5-AF3D-8A2C-2EA2-90AC1084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97" y="5963195"/>
            <a:ext cx="1800774" cy="8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11849B74-6AA9-E76B-A8C0-44CB233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6671" y="5929325"/>
            <a:ext cx="1940796" cy="90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7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17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기업메일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업무에 가장 적합한 메일 서비스 제공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00954A4-023F-20C2-9FBC-2E5269A676A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다양한 문자코드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D6259E4C-838F-1947-0760-59598618FE84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다국어와 유니코드 등</a:t>
            </a:r>
            <a:br>
              <a:rPr lang="en-US" altLang="ko-KR" b="0" i="0" dirty="0">
                <a:solidFill>
                  <a:schemeClr val="tx1"/>
                </a:solidFill>
                <a:effectLst/>
              </a:rPr>
            </a:br>
            <a:r>
              <a:rPr lang="ko-KR" altLang="en-US" b="0" i="0" dirty="0">
                <a:solidFill>
                  <a:schemeClr val="tx1"/>
                </a:solidFill>
                <a:effectLst/>
              </a:rPr>
              <a:t>다양한 언어에 적합한 문자코드 지원</a:t>
            </a:r>
            <a:endParaRPr lang="en-US" altLang="ko-KR" sz="1100" b="0" i="0" dirty="0">
              <a:solidFill>
                <a:schemeClr val="tx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640E52CA-B93C-44B7-599C-77A73561D4D9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 서명 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개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BC5FFAE1-023B-F91F-799E-20002A43DA1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상황에 맞게 메일 하단의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서명을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3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개까지 멀티 지원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FC48DB46-A40C-CCC2-BAB9-E80F2DD9073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외부메일 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POP3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E3447DBF-5B33-F0FF-8BC3-921D8C062F1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여러 군데 외부 메일을 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POP3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이용하여 가져올 수 있음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505C73D3-AB10-D1A2-A75B-0B4E8600BEEF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송신 표시메일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1D152822-02C0-3809-C926-39BC55700FE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메일 송신</a:t>
            </a:r>
            <a:r>
              <a:rPr lang="en-US" altLang="ko-KR" sz="1100" dirty="0">
                <a:solidFill>
                  <a:schemeClr val="tx1"/>
                </a:solidFill>
              </a:rPr>
              <a:t> </a:t>
            </a:r>
            <a:r>
              <a:rPr lang="ko-KR" altLang="en-US" sz="1100" dirty="0">
                <a:solidFill>
                  <a:schemeClr val="tx1"/>
                </a:solidFill>
              </a:rPr>
              <a:t>시 업무에 필요한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dirty="0">
                <a:solidFill>
                  <a:schemeClr val="tx1"/>
                </a:solidFill>
              </a:rPr>
              <a:t>이름으로 </a:t>
            </a:r>
            <a:r>
              <a:rPr lang="en-US" altLang="ko-KR" sz="1100" dirty="0">
                <a:solidFill>
                  <a:schemeClr val="tx1"/>
                </a:solidFill>
              </a:rPr>
              <a:t>From</a:t>
            </a:r>
            <a:r>
              <a:rPr lang="ko-KR" altLang="en-US" sz="1100" dirty="0">
                <a:solidFill>
                  <a:schemeClr val="tx1"/>
                </a:solidFill>
              </a:rPr>
              <a:t>을 지정하여 송신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DBDF289-99A1-B86E-468E-F4C0018F6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216" y="3018740"/>
            <a:ext cx="1725458" cy="80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6B451CA-B455-7237-51BD-CBF42EC1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421" y="3060790"/>
            <a:ext cx="1542198" cy="7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FB6DFB52-67B3-DEA8-3725-0105E95F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5287" y="6036288"/>
            <a:ext cx="1552288" cy="7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1373178F-BB08-DC36-AE62-17976215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0941" y="6014381"/>
            <a:ext cx="1621818" cy="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68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i="0" dirty="0">
                <a:solidFill>
                  <a:srgbClr val="FFA53C"/>
                </a:solidFill>
                <a:effectLst/>
              </a:rPr>
              <a:t>주 </a:t>
            </a:r>
            <a:r>
              <a:rPr lang="en-US" altLang="ko-KR" i="0" dirty="0">
                <a:solidFill>
                  <a:srgbClr val="FFA53C"/>
                </a:solidFill>
                <a:effectLst/>
              </a:rPr>
              <a:t>52</a:t>
            </a:r>
            <a:r>
              <a:rPr lang="ko-KR" altLang="en-US" i="0" dirty="0">
                <a:solidFill>
                  <a:srgbClr val="FFA53C"/>
                </a:solidFill>
                <a:effectLst/>
              </a:rPr>
              <a:t>시간 </a:t>
            </a:r>
            <a:r>
              <a:rPr lang="ko-KR" altLang="en-US" i="0" dirty="0">
                <a:effectLst/>
              </a:rPr>
              <a:t>도입과 </a:t>
            </a:r>
            <a:r>
              <a:rPr lang="ko-KR" altLang="en-US" i="0" dirty="0">
                <a:solidFill>
                  <a:srgbClr val="FFA53C"/>
                </a:solidFill>
                <a:effectLst/>
              </a:rPr>
              <a:t>유연근무를 지원</a:t>
            </a:r>
            <a:r>
              <a:rPr lang="ko-KR" altLang="en-US" i="0" dirty="0">
                <a:effectLst/>
              </a:rPr>
              <a:t>합니다</a:t>
            </a:r>
            <a:r>
              <a:rPr lang="en-US" altLang="ko-KR" i="0" dirty="0">
                <a:effectLst/>
              </a:rPr>
              <a:t>.</a:t>
            </a:r>
            <a:br>
              <a:rPr lang="ko-KR" altLang="en-US" dirty="0"/>
            </a:br>
            <a:r>
              <a:rPr lang="ko-KR" altLang="en-US" i="0" dirty="0">
                <a:effectLst/>
              </a:rPr>
              <a:t>연차와 휴가를 </a:t>
            </a:r>
            <a:r>
              <a:rPr lang="ko-KR" altLang="en-US" i="0" dirty="0">
                <a:solidFill>
                  <a:srgbClr val="FFA53C"/>
                </a:solidFill>
                <a:effectLst/>
              </a:rPr>
              <a:t>전자결재와 연동</a:t>
            </a:r>
            <a:r>
              <a:rPr lang="ko-KR" altLang="en-US" i="0" dirty="0">
                <a:effectLst/>
              </a:rPr>
              <a:t>하여 편리하게 관리합니다</a:t>
            </a:r>
            <a:r>
              <a:rPr lang="en-US" altLang="ko-KR" i="0" dirty="0">
                <a:effectLst/>
              </a:rPr>
              <a:t>.</a:t>
            </a:r>
            <a:endParaRPr lang="en-US" altLang="ko-KR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18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근태 휴가관리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휴가와 근태관리는 전자결재와 연동하여 사용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36D965D2-C86B-E7D5-6786-2C6D8EB3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200400"/>
            <a:ext cx="6796974" cy="392316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3C0B94-6A8A-1AA4-BC18-D92D6539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736" y="3760509"/>
            <a:ext cx="3142364" cy="26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55DD872F-FD9B-EB95-E763-88E0E6A9C4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142" y="4028438"/>
            <a:ext cx="2279045" cy="3891600"/>
          </a:xfrm>
          <a:prstGeom prst="rect">
            <a:avLst/>
          </a:prstGeom>
        </p:spPr>
      </p:pic>
      <p:pic>
        <p:nvPicPr>
          <p:cNvPr id="7" name="그림 6" descr="직사각형, 스크린샷, 다채로움, 사각형이(가) 표시된 사진&#10;&#10;자동 생성된 설명">
            <a:extLst>
              <a:ext uri="{FF2B5EF4-FFF2-40B4-BE49-F238E27FC236}">
                <a16:creationId xmlns:a16="http://schemas.microsoft.com/office/drawing/2014/main" id="{77879CF0-A56B-518F-77B9-C19C738907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762" y="3556634"/>
            <a:ext cx="585774" cy="716916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4E87E7EC-18A8-5037-FC72-E5F9284D01FB}"/>
              </a:ext>
            </a:extLst>
          </p:cNvPr>
          <p:cNvGrpSpPr/>
          <p:nvPr/>
        </p:nvGrpSpPr>
        <p:grpSpPr>
          <a:xfrm>
            <a:off x="9129713" y="2970605"/>
            <a:ext cx="815376" cy="633360"/>
            <a:chOff x="5258656" y="3502876"/>
            <a:chExt cx="1177034" cy="914286"/>
          </a:xfrm>
        </p:grpSpPr>
        <p:pic>
          <p:nvPicPr>
            <p:cNvPr id="10" name="그림 9" descr="액세서리, 패션 액세서리, 수하물 및 가방, 케이스이(가) 표시된 사진&#10;&#10;자동 생성된 설명">
              <a:extLst>
                <a:ext uri="{FF2B5EF4-FFF2-40B4-BE49-F238E27FC236}">
                  <a16:creationId xmlns:a16="http://schemas.microsoft.com/office/drawing/2014/main" id="{2D9FA69F-BDD1-8AF6-BC4E-A757314E6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8656" y="3502876"/>
              <a:ext cx="1003175" cy="914286"/>
            </a:xfrm>
            <a:prstGeom prst="rect">
              <a:avLst/>
            </a:prstGeom>
          </p:spPr>
        </p:pic>
        <p:pic>
          <p:nvPicPr>
            <p:cNvPr id="11" name="그림 10" descr="기어, 메탈웨어, 자동차 부품, 교통이(가) 표시된 사진&#10;&#10;자동 생성된 설명">
              <a:extLst>
                <a:ext uri="{FF2B5EF4-FFF2-40B4-BE49-F238E27FC236}">
                  <a16:creationId xmlns:a16="http://schemas.microsoft.com/office/drawing/2014/main" id="{856700FF-FDD3-CB32-1772-4833AB0D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2388" y="3839650"/>
              <a:ext cx="533302" cy="554634"/>
            </a:xfrm>
            <a:prstGeom prst="rect">
              <a:avLst/>
            </a:prstGeom>
          </p:spPr>
        </p:pic>
      </p:grpSp>
      <p:pic>
        <p:nvPicPr>
          <p:cNvPr id="12" name="그림 11" descr="액세서리, 우산이(가) 표시된 사진&#10;&#10;자동 생성된 설명">
            <a:extLst>
              <a:ext uri="{FF2B5EF4-FFF2-40B4-BE49-F238E27FC236}">
                <a16:creationId xmlns:a16="http://schemas.microsoft.com/office/drawing/2014/main" id="{87696070-D739-3940-18DA-D7D16CF8E0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670" y="5975608"/>
            <a:ext cx="707754" cy="68912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6409371-B275-3A85-F739-67D93BF757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897" y="2017480"/>
            <a:ext cx="632426" cy="64952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C78B8FEF-90C8-E6F8-CEE1-5BBA49F596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16789" y="3915276"/>
            <a:ext cx="2571750" cy="4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7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D7C6AD7-0906-95CB-5C49-F8C8A43DD655}"/>
              </a:ext>
            </a:extLst>
          </p:cNvPr>
          <p:cNvSpPr/>
          <p:nvPr/>
        </p:nvSpPr>
        <p:spPr>
          <a:xfrm>
            <a:off x="2703804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9B08697-B480-9608-42CC-E2F566C7D5F6}"/>
              </a:ext>
            </a:extLst>
          </p:cNvPr>
          <p:cNvSpPr/>
          <p:nvPr/>
        </p:nvSpPr>
        <p:spPr>
          <a:xfrm>
            <a:off x="6892334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19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근태 휴가관리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출퇴근과 근무시간 관리</a:t>
            </a:r>
            <a:endParaRPr lang="ko-KR" altLang="en-US" sz="18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근태와 휴가를 체계적으로 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64ED-28A1-3204-07BC-2E7E3D20B886}"/>
              </a:ext>
            </a:extLst>
          </p:cNvPr>
          <p:cNvSpPr txBox="1"/>
          <p:nvPr/>
        </p:nvSpPr>
        <p:spPr>
          <a:xfrm>
            <a:off x="2871790" y="4503882"/>
            <a:ext cx="3893127" cy="114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주간, 월간 근무기록을 확인합니다.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세콤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캡스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등 다양한 근태 기기와 연동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합니다.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유연근무와 휴가관리를 연동하여 데이터를 관리합니다.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결재와 연동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하여 잘못 입력된 기록을 수정합니다.</a:t>
            </a:r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1D9C236E-151B-1442-61DA-E9636E058AEF}"/>
              </a:ext>
            </a:extLst>
          </p:cNvPr>
          <p:cNvSpPr txBox="1">
            <a:spLocks/>
          </p:cNvSpPr>
          <p:nvPr/>
        </p:nvSpPr>
        <p:spPr>
          <a:xfrm>
            <a:off x="7059607" y="3947008"/>
            <a:ext cx="3894554" cy="139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연차</a:t>
            </a:r>
            <a:r>
              <a:rPr lang="en-US" altLang="ko-KR" sz="1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 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9F4A1-B192-2693-8763-3EAADEF79B99}"/>
              </a:ext>
            </a:extLst>
          </p:cNvPr>
          <p:cNvSpPr txBox="1"/>
          <p:nvPr/>
        </p:nvSpPr>
        <p:spPr>
          <a:xfrm>
            <a:off x="7061033" y="4510177"/>
            <a:ext cx="3893744" cy="141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매년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자동 발생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되는 연차를 관리합니다.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전자결재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통해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휴가 일수와 잔여 개수를 확인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합니다.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교육, 외근 등 다양한 근무 형태를 지원합니다.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일정관리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와 연동하여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부재 현황을 공유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합니다.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182B9C-4B87-52A5-69B1-CD6EB429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232" y="2185796"/>
            <a:ext cx="1994888" cy="13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D12570B-F9FA-82C4-2176-902366D7E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1061" y="2185796"/>
            <a:ext cx="1998516" cy="13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3">
            <a:extLst>
              <a:ext uri="{FF2B5EF4-FFF2-40B4-BE49-F238E27FC236}">
                <a16:creationId xmlns:a16="http://schemas.microsoft.com/office/drawing/2014/main" id="{93D89C30-7B4A-1BBD-D379-F32CF2D8BBC8}"/>
              </a:ext>
            </a:extLst>
          </p:cNvPr>
          <p:cNvSpPr txBox="1">
            <a:spLocks/>
          </p:cNvSpPr>
          <p:nvPr/>
        </p:nvSpPr>
        <p:spPr>
          <a:xfrm>
            <a:off x="2870364" y="3952972"/>
            <a:ext cx="3894554" cy="8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b="1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출퇴근과 근무시간 관리</a:t>
            </a:r>
            <a:endParaRPr lang="ko-KR" altLang="en-US" sz="18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2" name="그림 21" descr="액세서리, 우산이(가) 표시된 사진&#10;&#10;자동 생성된 설명">
            <a:extLst>
              <a:ext uri="{FF2B5EF4-FFF2-40B4-BE49-F238E27FC236}">
                <a16:creationId xmlns:a16="http://schemas.microsoft.com/office/drawing/2014/main" id="{9A33BF53-FDF9-47EE-3A04-6F378137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2959" y="3601119"/>
            <a:ext cx="732996" cy="71370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CE1B029-B911-2212-F33B-7833C23077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72" y="3743325"/>
            <a:ext cx="700212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3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9E346C51-41D6-CD2A-69D6-866C5855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11" y="658370"/>
            <a:ext cx="2153514" cy="808059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Contents</a:t>
            </a:r>
            <a:endParaRPr lang="ko-KR" altLang="en-US" sz="3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ABF5230-01A0-432B-C696-0B50C3CD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</a:t>
            </a:fld>
            <a:endParaRPr lang="ko-KR" altLang="en-US" noProof="1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F2AD5DF-8FB9-916F-9655-CF9BEB16ABFE}"/>
              </a:ext>
            </a:extLst>
          </p:cNvPr>
          <p:cNvSpPr/>
          <p:nvPr/>
        </p:nvSpPr>
        <p:spPr>
          <a:xfrm>
            <a:off x="2823804" y="935400"/>
            <a:ext cx="114300" cy="114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2A91F0A-34DF-82BF-58D7-4949AD31432A}"/>
              </a:ext>
            </a:extLst>
          </p:cNvPr>
          <p:cNvSpPr/>
          <p:nvPr/>
        </p:nvSpPr>
        <p:spPr>
          <a:xfrm>
            <a:off x="3023829" y="935400"/>
            <a:ext cx="114300" cy="114300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6F1F9436-945D-D5BE-E33F-3DCB4723E231}"/>
              </a:ext>
            </a:extLst>
          </p:cNvPr>
          <p:cNvSpPr/>
          <p:nvPr/>
        </p:nvSpPr>
        <p:spPr>
          <a:xfrm>
            <a:off x="3223854" y="935400"/>
            <a:ext cx="114300" cy="114300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35">
            <a:extLst>
              <a:ext uri="{FF2B5EF4-FFF2-40B4-BE49-F238E27FC236}">
                <a16:creationId xmlns:a16="http://schemas.microsoft.com/office/drawing/2014/main" id="{9BD02594-855A-7FDD-76A4-B2E493956965}"/>
              </a:ext>
            </a:extLst>
          </p:cNvPr>
          <p:cNvSpPr txBox="1">
            <a:spLocks/>
          </p:cNvSpPr>
          <p:nvPr/>
        </p:nvSpPr>
        <p:spPr>
          <a:xfrm>
            <a:off x="6422607" y="772383"/>
            <a:ext cx="1733053" cy="554634"/>
          </a:xfrm>
          <a:prstGeom prst="rect">
            <a:avLst/>
          </a:prstGeom>
        </p:spPr>
        <p:txBody>
          <a:bodyPr>
            <a:norm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전자결재</a:t>
            </a:r>
          </a:p>
        </p:txBody>
      </p:sp>
      <p:sp>
        <p:nvSpPr>
          <p:cNvPr id="14" name="텍스트 개체 틀 35">
            <a:extLst>
              <a:ext uri="{FF2B5EF4-FFF2-40B4-BE49-F238E27FC236}">
                <a16:creationId xmlns:a16="http://schemas.microsoft.com/office/drawing/2014/main" id="{58785125-B3E5-5011-9801-856F29044916}"/>
              </a:ext>
            </a:extLst>
          </p:cNvPr>
          <p:cNvSpPr txBox="1">
            <a:spLocks/>
          </p:cNvSpPr>
          <p:nvPr/>
        </p:nvSpPr>
        <p:spPr>
          <a:xfrm>
            <a:off x="6422607" y="1754098"/>
            <a:ext cx="1733053" cy="554634"/>
          </a:xfrm>
          <a:prstGeom prst="rect">
            <a:avLst/>
          </a:prstGeom>
        </p:spPr>
        <p:txBody>
          <a:bodyPr>
            <a:norm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기업메일</a:t>
            </a:r>
          </a:p>
        </p:txBody>
      </p:sp>
      <p:sp>
        <p:nvSpPr>
          <p:cNvPr id="15" name="텍스트 개체 틀 35">
            <a:extLst>
              <a:ext uri="{FF2B5EF4-FFF2-40B4-BE49-F238E27FC236}">
                <a16:creationId xmlns:a16="http://schemas.microsoft.com/office/drawing/2014/main" id="{446C3AFD-A363-3A87-1482-A9D8CF1416B6}"/>
              </a:ext>
            </a:extLst>
          </p:cNvPr>
          <p:cNvSpPr txBox="1">
            <a:spLocks/>
          </p:cNvSpPr>
          <p:nvPr/>
        </p:nvSpPr>
        <p:spPr>
          <a:xfrm>
            <a:off x="6422607" y="2735813"/>
            <a:ext cx="1733053" cy="554634"/>
          </a:xfrm>
          <a:prstGeom prst="rect">
            <a:avLst/>
          </a:prstGeom>
        </p:spPr>
        <p:txBody>
          <a:bodyPr>
            <a:norm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 휴가관리</a:t>
            </a:r>
          </a:p>
        </p:txBody>
      </p:sp>
      <p:sp>
        <p:nvSpPr>
          <p:cNvPr id="16" name="텍스트 개체 틀 35">
            <a:extLst>
              <a:ext uri="{FF2B5EF4-FFF2-40B4-BE49-F238E27FC236}">
                <a16:creationId xmlns:a16="http://schemas.microsoft.com/office/drawing/2014/main" id="{8D1E9988-BE23-1F49-820F-228CE15BE481}"/>
              </a:ext>
            </a:extLst>
          </p:cNvPr>
          <p:cNvSpPr txBox="1">
            <a:spLocks/>
          </p:cNvSpPr>
          <p:nvPr/>
        </p:nvSpPr>
        <p:spPr>
          <a:xfrm>
            <a:off x="6422607" y="3717528"/>
            <a:ext cx="1733053" cy="554634"/>
          </a:xfrm>
          <a:prstGeom prst="rect">
            <a:avLst/>
          </a:prstGeom>
        </p:spPr>
        <p:txBody>
          <a:bodyPr>
            <a:norm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17" name="텍스트 개체 틀 35">
            <a:extLst>
              <a:ext uri="{FF2B5EF4-FFF2-40B4-BE49-F238E27FC236}">
                <a16:creationId xmlns:a16="http://schemas.microsoft.com/office/drawing/2014/main" id="{02845532-2EDF-CFD5-8790-C829B9183585}"/>
              </a:ext>
            </a:extLst>
          </p:cNvPr>
          <p:cNvSpPr txBox="1">
            <a:spLocks/>
          </p:cNvSpPr>
          <p:nvPr/>
        </p:nvSpPr>
        <p:spPr>
          <a:xfrm>
            <a:off x="6422607" y="4699243"/>
            <a:ext cx="1733053" cy="554634"/>
          </a:xfrm>
          <a:prstGeom prst="rect">
            <a:avLst/>
          </a:prstGeom>
        </p:spPr>
        <p:txBody>
          <a:bodyPr>
            <a:norm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 </a:t>
            </a:r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&amp; </a:t>
            </a: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업무도구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15B8CA7-A724-E85B-C9CA-A93556621C02}"/>
              </a:ext>
            </a:extLst>
          </p:cNvPr>
          <p:cNvSpPr/>
          <p:nvPr/>
        </p:nvSpPr>
        <p:spPr>
          <a:xfrm>
            <a:off x="6287525" y="935400"/>
            <a:ext cx="114300" cy="114300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B1353AB-9862-5222-3381-13321388BA50}"/>
              </a:ext>
            </a:extLst>
          </p:cNvPr>
          <p:cNvSpPr/>
          <p:nvPr/>
        </p:nvSpPr>
        <p:spPr>
          <a:xfrm>
            <a:off x="6287525" y="1917115"/>
            <a:ext cx="114300" cy="114300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6B580C95-327A-0686-76E4-752627BE5A76}"/>
              </a:ext>
            </a:extLst>
          </p:cNvPr>
          <p:cNvSpPr/>
          <p:nvPr/>
        </p:nvSpPr>
        <p:spPr>
          <a:xfrm>
            <a:off x="6287525" y="2898830"/>
            <a:ext cx="114300" cy="114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9FB899F-7774-CD54-9DD5-11A13FF692EB}"/>
              </a:ext>
            </a:extLst>
          </p:cNvPr>
          <p:cNvSpPr/>
          <p:nvPr/>
        </p:nvSpPr>
        <p:spPr>
          <a:xfrm>
            <a:off x="6287525" y="3880545"/>
            <a:ext cx="114300" cy="114300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3A4ABAA2-F3E9-EBF3-F891-771DAAA36ABC}"/>
              </a:ext>
            </a:extLst>
          </p:cNvPr>
          <p:cNvSpPr/>
          <p:nvPr/>
        </p:nvSpPr>
        <p:spPr>
          <a:xfrm>
            <a:off x="6287525" y="4862260"/>
            <a:ext cx="114300" cy="114300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4873FD-78DF-E00A-F885-857CAA6CB528}"/>
              </a:ext>
            </a:extLst>
          </p:cNvPr>
          <p:cNvSpPr txBox="1"/>
          <p:nvPr/>
        </p:nvSpPr>
        <p:spPr>
          <a:xfrm>
            <a:off x="6422607" y="1093382"/>
            <a:ext cx="3791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 많은 노하우가 담긴 다양한 결재 프로세스와 </a:t>
            </a:r>
            <a:r>
              <a:rPr lang="ko-KR" altLang="en-US" sz="1100" dirty="0" err="1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기간계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시스템 연동</a:t>
            </a:r>
          </a:p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등 우리 조직에 꼭 맞는 업종별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규모별 최적 구성을 제공합니다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488655-E10F-DEE7-0F2C-CF18455BE34E}"/>
              </a:ext>
            </a:extLst>
          </p:cNvPr>
          <p:cNvSpPr txBox="1"/>
          <p:nvPr/>
        </p:nvSpPr>
        <p:spPr>
          <a:xfrm>
            <a:off x="6422607" y="2080121"/>
            <a:ext cx="3791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스팸차단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공용메일관리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승인메일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내부메일 구분 등</a:t>
            </a:r>
          </a:p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일반 메일이 제공할 수 없는 기업에 꼭 필요한 기능을 제공합니다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669F82-F218-CE60-3689-939AF95A0E16}"/>
              </a:ext>
            </a:extLst>
          </p:cNvPr>
          <p:cNvSpPr txBox="1"/>
          <p:nvPr/>
        </p:nvSpPr>
        <p:spPr>
          <a:xfrm>
            <a:off x="6422607" y="3053462"/>
            <a:ext cx="3320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52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시간 도입과 유연근무를 지원합니다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</a:p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연차와 휴가를 전자결재와 연동하여 편리하게 관리합니다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9A6D1B-710B-276C-3764-C22952ABE50C}"/>
              </a:ext>
            </a:extLst>
          </p:cNvPr>
          <p:cNvSpPr txBox="1"/>
          <p:nvPr/>
        </p:nvSpPr>
        <p:spPr>
          <a:xfrm>
            <a:off x="6422607" y="4040201"/>
            <a:ext cx="3913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문서의 갱신 버전관리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접근통제와 사용이력 및 결재문서 자동이관 등</a:t>
            </a:r>
          </a:p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종이 캐비닛이 아닌 전자 문서로 더욱 안전한 관리가 가능합니다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2336D0-CCE5-7D05-0490-41C3A211BDE9}"/>
              </a:ext>
            </a:extLst>
          </p:cNvPr>
          <p:cNvSpPr txBox="1"/>
          <p:nvPr/>
        </p:nvSpPr>
        <p:spPr>
          <a:xfrm>
            <a:off x="6422607" y="5026940"/>
            <a:ext cx="3163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업무도구를 이용하여 언제 어디서나 지속적이고</a:t>
            </a:r>
          </a:p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효율적인 업무를 보장합니다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" name="텍스트 개체 틀 35">
            <a:extLst>
              <a:ext uri="{FF2B5EF4-FFF2-40B4-BE49-F238E27FC236}">
                <a16:creationId xmlns:a16="http://schemas.microsoft.com/office/drawing/2014/main" id="{7F202F2F-F6EB-6B4B-B0A6-B96863099D84}"/>
              </a:ext>
            </a:extLst>
          </p:cNvPr>
          <p:cNvSpPr txBox="1">
            <a:spLocks/>
          </p:cNvSpPr>
          <p:nvPr/>
        </p:nvSpPr>
        <p:spPr>
          <a:xfrm>
            <a:off x="6422607" y="5691006"/>
            <a:ext cx="1733053" cy="554634"/>
          </a:xfrm>
          <a:prstGeom prst="rect">
            <a:avLst/>
          </a:prstGeom>
        </p:spPr>
        <p:txBody>
          <a:bodyPr>
            <a:norm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</a:t>
            </a:r>
          </a:p>
        </p:txBody>
      </p:sp>
      <p:sp>
        <p:nvSpPr>
          <p:cNvPr id="4" name="텍스트 개체 틀 35">
            <a:extLst>
              <a:ext uri="{FF2B5EF4-FFF2-40B4-BE49-F238E27FC236}">
                <a16:creationId xmlns:a16="http://schemas.microsoft.com/office/drawing/2014/main" id="{24181F0C-9B6C-84E1-D32D-9643B80FCE82}"/>
              </a:ext>
            </a:extLst>
          </p:cNvPr>
          <p:cNvSpPr txBox="1">
            <a:spLocks/>
          </p:cNvSpPr>
          <p:nvPr/>
        </p:nvSpPr>
        <p:spPr>
          <a:xfrm>
            <a:off x="6422607" y="6672721"/>
            <a:ext cx="1733053" cy="554634"/>
          </a:xfrm>
          <a:prstGeom prst="rect">
            <a:avLst/>
          </a:prstGeom>
        </p:spPr>
        <p:txBody>
          <a:bodyPr>
            <a:norm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설정 </a:t>
            </a:r>
            <a:r>
              <a:rPr lang="en-US" altLang="ko-KR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&amp; </a:t>
            </a:r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보안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79D50071-3A2A-FD6E-DA9C-C1AE7CE38E2C}"/>
              </a:ext>
            </a:extLst>
          </p:cNvPr>
          <p:cNvSpPr/>
          <p:nvPr/>
        </p:nvSpPr>
        <p:spPr>
          <a:xfrm>
            <a:off x="6287525" y="5854023"/>
            <a:ext cx="114300" cy="114300"/>
          </a:xfrm>
          <a:prstGeom prst="ellipse">
            <a:avLst/>
          </a:prstGeom>
          <a:solidFill>
            <a:srgbClr val="4C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8DCF556-38DA-B37E-FF18-6D08DC57EF2F}"/>
              </a:ext>
            </a:extLst>
          </p:cNvPr>
          <p:cNvSpPr/>
          <p:nvPr/>
        </p:nvSpPr>
        <p:spPr>
          <a:xfrm>
            <a:off x="6287525" y="6835738"/>
            <a:ext cx="114300" cy="1143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2EFC8-987F-F8DD-F238-3EF054AD8F22}"/>
              </a:ext>
            </a:extLst>
          </p:cNvPr>
          <p:cNvSpPr txBox="1"/>
          <p:nvPr/>
        </p:nvSpPr>
        <p:spPr>
          <a:xfrm>
            <a:off x="6422607" y="6013679"/>
            <a:ext cx="29899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간단한 메시지 전송부터 전문적인 채팅 기능까지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</a:t>
            </a:r>
          </a:p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사생활을 보호하고 업무는 더욱 집중할 수 있습니다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A2A0D-4960-5399-36DE-4D8E9B1ABDD5}"/>
              </a:ext>
            </a:extLst>
          </p:cNvPr>
          <p:cNvSpPr txBox="1"/>
          <p:nvPr/>
        </p:nvSpPr>
        <p:spPr>
          <a:xfrm>
            <a:off x="6422607" y="7000418"/>
            <a:ext cx="3355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클라우드 센터의 철저한 보안부터 중복 로그인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접속관리와</a:t>
            </a:r>
          </a:p>
          <a:p>
            <a:pPr marL="0" indent="0">
              <a:buNone/>
            </a:pP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권한설정 등 강력하면서도 신뢰성 높은 보안을 제공합니다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7019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FB5CFFD-E325-F906-A499-2E86F47894A1}"/>
              </a:ext>
            </a:extLst>
          </p:cNvPr>
          <p:cNvSpPr/>
          <p:nvPr/>
        </p:nvSpPr>
        <p:spPr>
          <a:xfrm>
            <a:off x="7573918" y="4500545"/>
            <a:ext cx="3652700" cy="2686725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878DF8F-4EC3-0EBB-7ACA-6DDC2BC871E9}"/>
              </a:ext>
            </a:extLst>
          </p:cNvPr>
          <p:cNvSpPr/>
          <p:nvPr/>
        </p:nvSpPr>
        <p:spPr>
          <a:xfrm>
            <a:off x="3762343" y="4500545"/>
            <a:ext cx="3652700" cy="2686725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A584CCC-1685-9603-2A3B-1DB7C0E9BD5F}"/>
              </a:ext>
            </a:extLst>
          </p:cNvPr>
          <p:cNvSpPr/>
          <p:nvPr/>
        </p:nvSpPr>
        <p:spPr>
          <a:xfrm>
            <a:off x="6515379" y="1648303"/>
            <a:ext cx="3652700" cy="2686725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12B6867-3C54-6F46-9725-86A1EAF94C25}"/>
              </a:ext>
            </a:extLst>
          </p:cNvPr>
          <p:cNvSpPr/>
          <p:nvPr/>
        </p:nvSpPr>
        <p:spPr>
          <a:xfrm>
            <a:off x="2688431" y="1648303"/>
            <a:ext cx="3652700" cy="2686725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20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근태 휴가관리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1897" y="1866406"/>
            <a:ext cx="3056571" cy="1070257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en-US" altLang="ko-KR" sz="17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ts val="1500"/>
              </a:lnSpc>
            </a:pPr>
            <a:r>
              <a:rPr lang="ko-KR" altLang="en-US" sz="17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결재양식 중 신청서 선택</a:t>
            </a:r>
            <a:endParaRPr lang="ko-KR" altLang="en-US" sz="17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휴가와 근태관리는 전자결재와 연동하여 사용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64ED-28A1-3204-07BC-2E7E3D20B886}"/>
              </a:ext>
            </a:extLst>
          </p:cNvPr>
          <p:cNvSpPr txBox="1"/>
          <p:nvPr/>
        </p:nvSpPr>
        <p:spPr>
          <a:xfrm>
            <a:off x="2705100" y="1108164"/>
            <a:ext cx="685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데이터의 신뢰도 확보와 인사</a:t>
            </a:r>
            <a:r>
              <a:rPr kumimoji="0" lang="en-US" altLang="ko-KR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급여 기간 시스템과 연동을 지원합니다</a:t>
            </a:r>
            <a:r>
              <a:rPr kumimoji="0" lang="en-US" altLang="ko-KR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kumimoji="0" lang="ko-KR" altLang="ko-KR" sz="13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A309EA76-071B-E17C-0749-C46C57987522}"/>
              </a:ext>
            </a:extLst>
          </p:cNvPr>
          <p:cNvSpPr txBox="1">
            <a:spLocks/>
          </p:cNvSpPr>
          <p:nvPr/>
        </p:nvSpPr>
        <p:spPr>
          <a:xfrm>
            <a:off x="6662492" y="1866406"/>
            <a:ext cx="3652700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ko-KR" sz="17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ts val="1500"/>
              </a:lnSpc>
            </a:pPr>
            <a:r>
              <a:rPr lang="ko-KR" altLang="en-US" sz="17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현재  휴가현황 확인</a:t>
            </a:r>
            <a:r>
              <a:rPr lang="en-US" altLang="ko-KR" sz="17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7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휴가희망일 지정</a:t>
            </a:r>
            <a:endParaRPr lang="ko-KR" altLang="en-US" sz="17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83373CF9-D5CF-AA28-4DB5-B0ECF60AE318}"/>
              </a:ext>
            </a:extLst>
          </p:cNvPr>
          <p:cNvSpPr txBox="1">
            <a:spLocks/>
          </p:cNvSpPr>
          <p:nvPr/>
        </p:nvSpPr>
        <p:spPr>
          <a:xfrm>
            <a:off x="3907085" y="4710924"/>
            <a:ext cx="3056571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ko-KR" sz="17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ts val="1500"/>
              </a:lnSpc>
            </a:pPr>
            <a:r>
              <a:rPr lang="ko-KR" altLang="en-US" sz="1700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결재선 지정 후 승인요청</a:t>
            </a:r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4C97D6D7-03FE-F69C-11E2-3885E67A7CAE}"/>
              </a:ext>
            </a:extLst>
          </p:cNvPr>
          <p:cNvSpPr txBox="1">
            <a:spLocks/>
          </p:cNvSpPr>
          <p:nvPr/>
        </p:nvSpPr>
        <p:spPr>
          <a:xfrm>
            <a:off x="7727680" y="4710924"/>
            <a:ext cx="3056571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ko-KR" sz="17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ts val="1500"/>
              </a:lnSpc>
            </a:pPr>
            <a:r>
              <a:rPr lang="ko-KR" altLang="en-US" sz="17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승인 후 휴가 반영 및 일정에 공유</a:t>
            </a:r>
            <a:endParaRPr lang="ko-KR" altLang="en-US" sz="17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D091EB4C-12FA-58B2-1BE7-89F536F9E694}"/>
              </a:ext>
            </a:extLst>
          </p:cNvPr>
          <p:cNvSpPr/>
          <p:nvPr/>
        </p:nvSpPr>
        <p:spPr>
          <a:xfrm>
            <a:off x="3355699" y="2680855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A41C5FE5-31D6-811C-BF14-475E6075F1E4}"/>
              </a:ext>
            </a:extLst>
          </p:cNvPr>
          <p:cNvSpPr/>
          <p:nvPr/>
        </p:nvSpPr>
        <p:spPr>
          <a:xfrm>
            <a:off x="7167274" y="2680855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9F56380-50FD-0097-0114-B1C6B2BD3EC4}"/>
              </a:ext>
            </a:extLst>
          </p:cNvPr>
          <p:cNvSpPr/>
          <p:nvPr/>
        </p:nvSpPr>
        <p:spPr>
          <a:xfrm>
            <a:off x="4406029" y="5522168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A66AF3B-3DF1-7ADE-118C-6F7AC9B22949}"/>
              </a:ext>
            </a:extLst>
          </p:cNvPr>
          <p:cNvSpPr/>
          <p:nvPr/>
        </p:nvSpPr>
        <p:spPr>
          <a:xfrm>
            <a:off x="8217604" y="5522168"/>
            <a:ext cx="2348910" cy="1436789"/>
          </a:xfrm>
          <a:prstGeom prst="roundRect">
            <a:avLst>
              <a:gd name="adj" fmla="val 45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661C129-C080-0168-D725-F958DEEA8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6"/>
          <a:stretch/>
        </p:blipFill>
        <p:spPr bwMode="auto">
          <a:xfrm>
            <a:off x="2803685" y="2563882"/>
            <a:ext cx="3384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5C05DDC-2F52-1B62-126A-4E8BF677B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6"/>
          <a:stretch/>
        </p:blipFill>
        <p:spPr bwMode="auto">
          <a:xfrm>
            <a:off x="6623824" y="2509696"/>
            <a:ext cx="338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70B1C25-82AE-DB08-380C-92162D0C5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6"/>
          <a:stretch/>
        </p:blipFill>
        <p:spPr bwMode="auto">
          <a:xfrm>
            <a:off x="3871684" y="5378307"/>
            <a:ext cx="3384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80A6BD8-7841-C69D-3FE5-E275E4C33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6" b="-851"/>
          <a:stretch/>
        </p:blipFill>
        <p:spPr bwMode="auto">
          <a:xfrm>
            <a:off x="7689426" y="5383203"/>
            <a:ext cx="3384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3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21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근태 휴가관리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휴가와 근태관리는 전자결재와 연동하여 사용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휴가 현황 통계 관리 제공</a:t>
            </a:r>
            <a:endParaRPr lang="ko-KR" altLang="en-US" sz="1800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 관리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462445"/>
            <a:ext cx="4721235" cy="1340627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휴가 발생일 관리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휴가 일수 보정 및 관리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자동 연차 설정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휴가 요청 현황 통계 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462445"/>
            <a:ext cx="4721235" cy="134062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휴가관리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 </a:t>
            </a:r>
            <a:r>
              <a:rPr kumimoji="0" lang="ko-KR" altLang="en-US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연차이월 사용여부</a:t>
            </a:r>
            <a:endParaRPr kumimoji="0" lang="en-US" altLang="ko-KR" sz="13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solidFill>
                  <a:schemeClr val="tx1"/>
                </a:solidFill>
              </a:rPr>
              <a:t>다양한 근태 유형</a:t>
            </a:r>
            <a:r>
              <a:rPr lang="ko-KR" altLang="en-US" dirty="0"/>
              <a:t>에 맞게 </a:t>
            </a:r>
            <a:r>
              <a:rPr lang="ko-KR" altLang="en-US" dirty="0">
                <a:solidFill>
                  <a:schemeClr val="tx1"/>
                </a:solidFill>
              </a:rPr>
              <a:t>근무시간 관리</a:t>
            </a:r>
            <a:endParaRPr lang="en-US" altLang="ko-KR" dirty="0">
              <a:solidFill>
                <a:schemeClr val="tx1"/>
              </a:solidFill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 근무시간 설정</a:t>
            </a:r>
            <a:endParaRPr kumimoji="0" lang="en-US" altLang="ko-KR" sz="13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/>
              <a:t>남은 업무 시간 확인</a:t>
            </a: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6EDFDA7-5F05-C478-A859-88BD60D1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64" y="4095614"/>
            <a:ext cx="4381436" cy="245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8FD0226-E43F-357E-E863-C976B4262D51}"/>
              </a:ext>
            </a:extLst>
          </p:cNvPr>
          <p:cNvSpPr/>
          <p:nvPr/>
        </p:nvSpPr>
        <p:spPr>
          <a:xfrm>
            <a:off x="6619009" y="3844636"/>
            <a:ext cx="3667991" cy="3148446"/>
          </a:xfrm>
          <a:prstGeom prst="roundRect">
            <a:avLst>
              <a:gd name="adj" fmla="val 57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01E532D-E8C0-58D8-FBF5-933C1DB80B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204" y="4037716"/>
            <a:ext cx="3426496" cy="2836250"/>
          </a:xfrm>
          <a:prstGeom prst="rect">
            <a:avLst/>
          </a:prstGeom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1612C126-3961-93AB-46F3-B6A2776412D1}"/>
              </a:ext>
            </a:extLst>
          </p:cNvPr>
          <p:cNvSpPr/>
          <p:nvPr/>
        </p:nvSpPr>
        <p:spPr>
          <a:xfrm rot="16200000">
            <a:off x="723130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A393081E-7CB2-7B2A-E8DA-69516CF9219F}"/>
              </a:ext>
            </a:extLst>
          </p:cNvPr>
          <p:cNvSpPr/>
          <p:nvPr/>
        </p:nvSpPr>
        <p:spPr>
          <a:xfrm rot="16200000">
            <a:off x="3195015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직사각형, 스크린샷, 다채로움, 사각형이(가) 표시된 사진&#10;&#10;자동 생성된 설명">
            <a:extLst>
              <a:ext uri="{FF2B5EF4-FFF2-40B4-BE49-F238E27FC236}">
                <a16:creationId xmlns:a16="http://schemas.microsoft.com/office/drawing/2014/main" id="{EABFDA32-2A0A-A570-C6BD-61FD03DB9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491" y="2786063"/>
            <a:ext cx="654566" cy="801108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D1589B55-D1A0-C605-5460-4DF6EED0000A}"/>
              </a:ext>
            </a:extLst>
          </p:cNvPr>
          <p:cNvGrpSpPr/>
          <p:nvPr/>
        </p:nvGrpSpPr>
        <p:grpSpPr>
          <a:xfrm>
            <a:off x="9471979" y="2710417"/>
            <a:ext cx="910271" cy="707073"/>
            <a:chOff x="5258656" y="3502876"/>
            <a:chExt cx="1177034" cy="914286"/>
          </a:xfrm>
        </p:grpSpPr>
        <p:pic>
          <p:nvPicPr>
            <p:cNvPr id="10" name="그림 9" descr="액세서리, 패션 액세서리, 수하물 및 가방, 케이스이(가) 표시된 사진&#10;&#10;자동 생성된 설명">
              <a:extLst>
                <a:ext uri="{FF2B5EF4-FFF2-40B4-BE49-F238E27FC236}">
                  <a16:creationId xmlns:a16="http://schemas.microsoft.com/office/drawing/2014/main" id="{C18E573C-47F4-4018-7ABC-D65A003D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8656" y="3502876"/>
              <a:ext cx="1003175" cy="914286"/>
            </a:xfrm>
            <a:prstGeom prst="rect">
              <a:avLst/>
            </a:prstGeom>
          </p:spPr>
        </p:pic>
        <p:pic>
          <p:nvPicPr>
            <p:cNvPr id="14" name="그림 13" descr="기어, 메탈웨어, 자동차 부품, 교통이(가) 표시된 사진&#10;&#10;자동 생성된 설명">
              <a:extLst>
                <a:ext uri="{FF2B5EF4-FFF2-40B4-BE49-F238E27FC236}">
                  <a16:creationId xmlns:a16="http://schemas.microsoft.com/office/drawing/2014/main" id="{7526AC50-39E8-41C7-DE27-C08AF4E91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2388" y="3839650"/>
              <a:ext cx="533302" cy="554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5971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22</a:t>
            </a:fld>
            <a:endParaRPr lang="ko-KR" altLang="en-US" noProof="1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i="0" dirty="0">
                <a:effectLst/>
              </a:rPr>
              <a:t>문서의 갱신 </a:t>
            </a:r>
            <a:r>
              <a:rPr lang="ko-KR" altLang="en-US" i="0" dirty="0">
                <a:solidFill>
                  <a:srgbClr val="9C84FF"/>
                </a:solidFill>
                <a:effectLst/>
              </a:rPr>
              <a:t>버전관리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접근통제와 </a:t>
            </a:r>
            <a:r>
              <a:rPr lang="ko-KR" altLang="en-US" i="0" dirty="0">
                <a:solidFill>
                  <a:srgbClr val="9C84FF"/>
                </a:solidFill>
                <a:effectLst/>
              </a:rPr>
              <a:t>사용이력</a:t>
            </a:r>
            <a:r>
              <a:rPr lang="ko-KR" altLang="en-US" i="0" dirty="0">
                <a:effectLst/>
              </a:rPr>
              <a:t> 및 결재문서 자동이관 등 전자 문서로 더욱 안전한</a:t>
            </a:r>
            <a:br>
              <a:rPr lang="ko-KR" altLang="en-US" dirty="0"/>
            </a:br>
            <a:r>
              <a:rPr lang="ko-KR" altLang="en-US" i="0" dirty="0">
                <a:effectLst/>
              </a:rPr>
              <a:t>관리가 가능합니다</a:t>
            </a:r>
            <a:r>
              <a:rPr lang="en-US" altLang="ko-KR" i="0" dirty="0">
                <a:effectLst/>
              </a:rPr>
              <a:t>.</a:t>
            </a:r>
            <a:endParaRPr lang="ko-KR" altLang="en-US" u="sng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전자 문서관리 </a:t>
            </a:r>
            <a:r>
              <a:rPr lang="en-US" altLang="ko-KR" dirty="0"/>
              <a:t>EDMS</a:t>
            </a:r>
            <a:endParaRPr lang="ko-KR" altLang="en-US" dirty="0"/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2EC69BE-5B31-72B1-B08B-AD273F701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200400"/>
            <a:ext cx="6796974" cy="392316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7C22378-8B7A-9410-E112-CBCE629BD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923" y="3818695"/>
            <a:ext cx="3370966" cy="24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2843C234-6AA4-9324-AA72-6522A738BFCE}"/>
              </a:ext>
            </a:extLst>
          </p:cNvPr>
          <p:cNvGrpSpPr/>
          <p:nvPr/>
        </p:nvGrpSpPr>
        <p:grpSpPr>
          <a:xfrm>
            <a:off x="3796305" y="2620410"/>
            <a:ext cx="664458" cy="604828"/>
            <a:chOff x="5265006" y="3509225"/>
            <a:chExt cx="990476" cy="901587"/>
          </a:xfrm>
        </p:grpSpPr>
        <p:pic>
          <p:nvPicPr>
            <p:cNvPr id="9" name="그림 8" descr="스크린샷, 직사각형, 디스플레이 장치, 디자인이(가) 표시된 사진&#10;&#10;자동 생성된 설명">
              <a:extLst>
                <a:ext uri="{FF2B5EF4-FFF2-40B4-BE49-F238E27FC236}">
                  <a16:creationId xmlns:a16="http://schemas.microsoft.com/office/drawing/2014/main" id="{087D1576-D699-FCB5-633D-5F72C2542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5006" y="3509225"/>
              <a:ext cx="990476" cy="901587"/>
            </a:xfrm>
            <a:prstGeom prst="rect">
              <a:avLst/>
            </a:prstGeom>
          </p:spPr>
        </p:pic>
        <p:pic>
          <p:nvPicPr>
            <p:cNvPr id="10" name="그림 9" descr="텍스트, 편지, 디자인, 종이이(가) 표시된 사진&#10;&#10;자동 생성된 설명">
              <a:extLst>
                <a:ext uri="{FF2B5EF4-FFF2-40B4-BE49-F238E27FC236}">
                  <a16:creationId xmlns:a16="http://schemas.microsoft.com/office/drawing/2014/main" id="{B7A12C9A-1438-DEA1-AF93-E9724BE48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4765" y="3629074"/>
              <a:ext cx="432964" cy="444358"/>
            </a:xfrm>
            <a:prstGeom prst="rect">
              <a:avLst/>
            </a:prstGeom>
          </p:spPr>
        </p:pic>
      </p:grpSp>
      <p:pic>
        <p:nvPicPr>
          <p:cNvPr id="12" name="그림 11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81D571CB-CFC5-53EF-90E6-F552126930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942" y="3079078"/>
            <a:ext cx="602164" cy="678494"/>
          </a:xfrm>
          <a:prstGeom prst="rect">
            <a:avLst/>
          </a:prstGeom>
        </p:spPr>
      </p:pic>
      <p:pic>
        <p:nvPicPr>
          <p:cNvPr id="13" name="그림 12" descr="사무용품, 상자, 디자인, 문구용품이(가) 표시된 사진&#10;&#10;자동 생성된 설명">
            <a:extLst>
              <a:ext uri="{FF2B5EF4-FFF2-40B4-BE49-F238E27FC236}">
                <a16:creationId xmlns:a16="http://schemas.microsoft.com/office/drawing/2014/main" id="{588B9BDB-A542-D1CB-7654-D9BA098DF4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52" y="4515648"/>
            <a:ext cx="728458" cy="621616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DCD6A643-10EA-437B-56BD-CA3BFAA5BE6F}"/>
              </a:ext>
            </a:extLst>
          </p:cNvPr>
          <p:cNvGrpSpPr/>
          <p:nvPr/>
        </p:nvGrpSpPr>
        <p:grpSpPr>
          <a:xfrm>
            <a:off x="7395075" y="1973840"/>
            <a:ext cx="700160" cy="599326"/>
            <a:chOff x="5309450" y="3502876"/>
            <a:chExt cx="1068112" cy="914286"/>
          </a:xfrm>
        </p:grpSpPr>
        <p:pic>
          <p:nvPicPr>
            <p:cNvPr id="15" name="그림 14" descr="텍스트, 편지, 종이, 디자인이(가) 표시된 사진&#10;&#10;자동 생성된 설명">
              <a:extLst>
                <a:ext uri="{FF2B5EF4-FFF2-40B4-BE49-F238E27FC236}">
                  <a16:creationId xmlns:a16="http://schemas.microsoft.com/office/drawing/2014/main" id="{DAAA5922-6855-B2BF-D6DC-93F617766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9450" y="3502876"/>
              <a:ext cx="901587" cy="914286"/>
            </a:xfrm>
            <a:prstGeom prst="rect">
              <a:avLst/>
            </a:prstGeom>
          </p:spPr>
        </p:pic>
        <p:pic>
          <p:nvPicPr>
            <p:cNvPr id="16" name="그림 15" descr="펜, 필기구, 사무용품, 마킹 도구이(가) 표시된 사진&#10;&#10;자동 생성된 설명">
              <a:extLst>
                <a:ext uri="{FF2B5EF4-FFF2-40B4-BE49-F238E27FC236}">
                  <a16:creationId xmlns:a16="http://schemas.microsoft.com/office/drawing/2014/main" id="{0B91B54E-8037-DA18-1C84-DB6B971ED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5876" y="3615212"/>
              <a:ext cx="451686" cy="445968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4733DEB-2B48-FC0E-EC8A-62E2B1E608E7}"/>
              </a:ext>
            </a:extLst>
          </p:cNvPr>
          <p:cNvGrpSpPr/>
          <p:nvPr/>
        </p:nvGrpSpPr>
        <p:grpSpPr>
          <a:xfrm>
            <a:off x="2451100" y="6127551"/>
            <a:ext cx="703832" cy="599324"/>
            <a:chOff x="9494560" y="2892053"/>
            <a:chExt cx="877660" cy="747342"/>
          </a:xfrm>
        </p:grpSpPr>
        <p:pic>
          <p:nvPicPr>
            <p:cNvPr id="18" name="그림 17" descr="텍스트, 편지, 종이, 디자인이(가) 표시된 사진&#10;&#10;자동 생성된 설명">
              <a:extLst>
                <a:ext uri="{FF2B5EF4-FFF2-40B4-BE49-F238E27FC236}">
                  <a16:creationId xmlns:a16="http://schemas.microsoft.com/office/drawing/2014/main" id="{D692CDE7-B9AE-DD7E-235A-B0AFF3C0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4560" y="2892053"/>
              <a:ext cx="736962" cy="747342"/>
            </a:xfrm>
            <a:prstGeom prst="rect">
              <a:avLst/>
            </a:prstGeom>
          </p:spPr>
        </p:pic>
        <p:pic>
          <p:nvPicPr>
            <p:cNvPr id="19" name="그림 18" descr="손거울, 원, 실내이(가) 표시된 사진&#10;&#10;자동 생성된 설명">
              <a:extLst>
                <a:ext uri="{FF2B5EF4-FFF2-40B4-BE49-F238E27FC236}">
                  <a16:creationId xmlns:a16="http://schemas.microsoft.com/office/drawing/2014/main" id="{72C49830-D6FB-1EEA-2B8B-8766FAC60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6950" y="3095001"/>
              <a:ext cx="485270" cy="439054"/>
            </a:xfrm>
            <a:prstGeom prst="rect">
              <a:avLst/>
            </a:prstGeom>
          </p:spPr>
        </p:pic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3CC13A5E-12E6-A31C-7898-0CE74F717D9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064" y="2353428"/>
            <a:ext cx="594364" cy="569250"/>
          </a:xfrm>
          <a:prstGeom prst="rect">
            <a:avLst/>
          </a:prstGeom>
        </p:spPr>
      </p:pic>
      <p:pic>
        <p:nvPicPr>
          <p:cNvPr id="21" name="그림 20" descr="가전용품, 디자인이(가) 표시된 사진&#10;&#10;중간 신뢰도로 자동 생성된 설명">
            <a:extLst>
              <a:ext uri="{FF2B5EF4-FFF2-40B4-BE49-F238E27FC236}">
                <a16:creationId xmlns:a16="http://schemas.microsoft.com/office/drawing/2014/main" id="{ED324AAF-9E3B-FACE-9EEE-39556424C8A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923" y="7244438"/>
            <a:ext cx="589430" cy="558408"/>
          </a:xfrm>
          <a:prstGeom prst="rect">
            <a:avLst/>
          </a:prstGeom>
        </p:spPr>
      </p:pic>
      <p:pic>
        <p:nvPicPr>
          <p:cNvPr id="22" name="그림 21" descr="텍스트, 스크린샷, 번호, 소프트웨어이(가) 표시된 사진&#10;&#10;자동 생성된 설명">
            <a:extLst>
              <a:ext uri="{FF2B5EF4-FFF2-40B4-BE49-F238E27FC236}">
                <a16:creationId xmlns:a16="http://schemas.microsoft.com/office/drawing/2014/main" id="{A00881C3-B3CB-55B3-A437-912234A8B79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134" y="4028438"/>
            <a:ext cx="2303062" cy="3891600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FE233C08-91E9-5309-3D95-F2263B9BB29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116790" y="3915276"/>
            <a:ext cx="2571750" cy="4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3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24A311E-67E6-9051-99DB-8B3236517F91}"/>
              </a:ext>
            </a:extLst>
          </p:cNvPr>
          <p:cNvSpPr/>
          <p:nvPr/>
        </p:nvSpPr>
        <p:spPr>
          <a:xfrm>
            <a:off x="2793230" y="178165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0C5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D7C6AD7-0906-95CB-5C49-F8C8A43DD655}"/>
              </a:ext>
            </a:extLst>
          </p:cNvPr>
          <p:cNvSpPr/>
          <p:nvPr/>
        </p:nvSpPr>
        <p:spPr>
          <a:xfrm>
            <a:off x="2703804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9B08697-B480-9608-42CC-E2F566C7D5F6}"/>
              </a:ext>
            </a:extLst>
          </p:cNvPr>
          <p:cNvSpPr/>
          <p:nvPr/>
        </p:nvSpPr>
        <p:spPr>
          <a:xfrm>
            <a:off x="6985983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23</a:t>
            </a:fld>
            <a:endParaRPr lang="ko-KR" altLang="en-US" noProof="1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70364" y="3952972"/>
            <a:ext cx="3894554" cy="89766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전자문서관리</a:t>
            </a:r>
            <a:endParaRPr lang="ko-KR" altLang="en-US" sz="18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종이문서보다 전자문서 관리가 편리합니다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64ED-28A1-3204-07BC-2E7E3D20B886}"/>
              </a:ext>
            </a:extLst>
          </p:cNvPr>
          <p:cNvSpPr txBox="1"/>
          <p:nvPr/>
        </p:nvSpPr>
        <p:spPr>
          <a:xfrm>
            <a:off x="2871790" y="4503882"/>
            <a:ext cx="389312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디지털로 안전하게 관리</a:t>
            </a:r>
            <a:endParaRPr kumimoji="0" lang="en-US" altLang="ko-KR" sz="1300" i="0" u="none" strike="noStrike" cap="none" normalizeH="0" baseline="0" dirty="0">
              <a:ln>
                <a:noFill/>
              </a:ln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양한 경로의 문서를 체계화 보관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접근권한과 이력관리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를 통한 철저한 보안과 사후관리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제목과 요약, 작성자 등으로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빠른 문서 검색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여러 경로의 문서를 이관하여 관리하는 문서 중앙화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실질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문서뿐만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아니라 노하우 등 암묵적 지식의 문서화 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1D9C236E-151B-1442-61DA-E9636E058AEF}"/>
              </a:ext>
            </a:extLst>
          </p:cNvPr>
          <p:cNvSpPr txBox="1">
            <a:spLocks/>
          </p:cNvSpPr>
          <p:nvPr/>
        </p:nvSpPr>
        <p:spPr>
          <a:xfrm>
            <a:off x="7059607" y="3947008"/>
            <a:ext cx="3894554" cy="139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종이문서보관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9F4A1-B192-2693-8763-3EAADEF79B99}"/>
              </a:ext>
            </a:extLst>
          </p:cNvPr>
          <p:cNvSpPr txBox="1"/>
          <p:nvPr/>
        </p:nvSpPr>
        <p:spPr>
          <a:xfrm>
            <a:off x="7061033" y="4510177"/>
            <a:ext cx="3893744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불필요한 인쇄로 자원낭비</a:t>
            </a:r>
            <a:endParaRPr kumimoji="0" lang="en-US" altLang="ko-KR" sz="1300" i="0" u="none" strike="noStrike" cap="none" normalizeH="0" baseline="0" dirty="0">
              <a:ln>
                <a:noFill/>
              </a:ln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defTabSz="9144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물리적인 보관위치를 확보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해야 함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버전갱신이 어렵고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위변조의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위험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있음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접근제어가 어렵고 </a:t>
            </a:r>
            <a:r>
              <a:rPr lang="ko-KR" altLang="ko-KR" sz="1300" dirty="0">
                <a:solidFill>
                  <a:srgbClr val="8F9194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유실 우려 등 보안이 취약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함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문서의 검색과 추출이 어려움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rgbClr val="8F9194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폐기문서의 연한관리가 어려움</a:t>
            </a: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C78EFB3-72A2-25E1-3A29-9D30D207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883" y="225581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59A74A9-54C5-E870-D5A9-A9AD3170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896" y="225581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0A132EE9-ACC8-CD7C-7048-F995D1C0FFC7}"/>
              </a:ext>
            </a:extLst>
          </p:cNvPr>
          <p:cNvSpPr txBox="1">
            <a:spLocks/>
          </p:cNvSpPr>
          <p:nvPr/>
        </p:nvSpPr>
        <p:spPr>
          <a:xfrm>
            <a:off x="2703673" y="1097393"/>
            <a:ext cx="6930736" cy="8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dirty="0"/>
              <a:t>문서의 생성과 보안 및 소멸까지의 일생을 관리합니다</a:t>
            </a:r>
            <a:r>
              <a:rPr lang="en-US" altLang="ko-KR" dirty="0"/>
              <a:t>.</a:t>
            </a:r>
          </a:p>
        </p:txBody>
      </p:sp>
      <p:pic>
        <p:nvPicPr>
          <p:cNvPr id="17" name="그림 16" descr="손, 노랑이(가) 표시된 사진&#10;&#10;중간 신뢰도로 자동 생성된 설명">
            <a:extLst>
              <a:ext uri="{FF2B5EF4-FFF2-40B4-BE49-F238E27FC236}">
                <a16:creationId xmlns:a16="http://schemas.microsoft.com/office/drawing/2014/main" id="{42128198-3839-5B51-B037-AC4A5BA02E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976" y="2549688"/>
            <a:ext cx="637270" cy="73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18" name="그림 17" descr="플러그, 이어플러그이(가) 표시된 사진&#10;&#10;자동 생성된 설명">
            <a:extLst>
              <a:ext uri="{FF2B5EF4-FFF2-40B4-BE49-F238E27FC236}">
                <a16:creationId xmlns:a16="http://schemas.microsoft.com/office/drawing/2014/main" id="{A2D9E4CF-5030-2FDE-F3FB-B42CB1C21D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488" y="2590092"/>
            <a:ext cx="606844" cy="648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438A56B9-0972-AFF6-C49C-30A972D00BC9}"/>
              </a:ext>
            </a:extLst>
          </p:cNvPr>
          <p:cNvSpPr/>
          <p:nvPr/>
        </p:nvSpPr>
        <p:spPr>
          <a:xfrm>
            <a:off x="3975141" y="3170225"/>
            <a:ext cx="376120" cy="376120"/>
          </a:xfrm>
          <a:prstGeom prst="ellipse">
            <a:avLst/>
          </a:prstGeom>
          <a:noFill/>
          <a:ln w="76200">
            <a:solidFill>
              <a:srgbClr val="0C5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래픽 19">
            <a:extLst>
              <a:ext uri="{FF2B5EF4-FFF2-40B4-BE49-F238E27FC236}">
                <a16:creationId xmlns:a16="http://schemas.microsoft.com/office/drawing/2014/main" id="{387AC8A9-2D91-0C92-DC3A-50F5A955C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6204" y="3139583"/>
            <a:ext cx="478940" cy="4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48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24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전자 문서관리 </a:t>
            </a:r>
            <a:r>
              <a:rPr lang="en-US" altLang="ko-KR" dirty="0"/>
              <a:t>EDMS</a:t>
            </a:r>
            <a:endParaRPr lang="ko-KR" altLang="en-US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전자문서관리가 왜 필요할까요</a:t>
            </a:r>
            <a:r>
              <a:rPr lang="en-US" altLang="ko-KR" b="1" i="0" dirty="0">
                <a:effectLst/>
              </a:rPr>
              <a:t>?</a:t>
            </a:r>
            <a:endParaRPr lang="ko-KR" altLang="en-US" sz="1800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문서의 사이클을 관리합니다</a:t>
            </a:r>
            <a:r>
              <a:rPr lang="en-US" altLang="ko-KR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26034" y="2462446"/>
            <a:ext cx="4721235" cy="1122418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기업에서 생성되는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모든 문서를 문서함별,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분류별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체계적으로 보관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접근제어를 통해 조회와 관리를 통제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갱신된 문서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와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이전문서를 보관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하고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버전을 관리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전자결재, 계약서 등의 외부 문서를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중앙화하여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빠른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업무참조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지원 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05888" y="2462445"/>
            <a:ext cx="4721235" cy="1325180"/>
          </a:xfrm>
        </p:spPr>
        <p:txBody>
          <a:bodyPr>
            <a:no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문서의 생성부터 폐기까지 THE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GWARE에서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관리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보관 기간 설정으로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기한 후 자동 폐기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가능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편리한 보관과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빠른 검색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가능 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D0A13BDF-D1AA-0BAD-43BD-F38D93A5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340" y="3991192"/>
            <a:ext cx="4054966" cy="246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C8F0F892-F158-DD6F-01D1-FCD2C4EA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995" y="3787625"/>
            <a:ext cx="3329132" cy="31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 도형 5">
            <a:extLst>
              <a:ext uri="{FF2B5EF4-FFF2-40B4-BE49-F238E27FC236}">
                <a16:creationId xmlns:a16="http://schemas.microsoft.com/office/drawing/2014/main" id="{41C68648-9C11-8206-66D9-6FB0D6576727}"/>
              </a:ext>
            </a:extLst>
          </p:cNvPr>
          <p:cNvSpPr/>
          <p:nvPr/>
        </p:nvSpPr>
        <p:spPr>
          <a:xfrm rot="16200000">
            <a:off x="8862678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L 도형 6">
            <a:extLst>
              <a:ext uri="{FF2B5EF4-FFF2-40B4-BE49-F238E27FC236}">
                <a16:creationId xmlns:a16="http://schemas.microsoft.com/office/drawing/2014/main" id="{396A4BAA-C489-75BD-8E3C-12FC195F896E}"/>
              </a:ext>
            </a:extLst>
          </p:cNvPr>
          <p:cNvSpPr/>
          <p:nvPr/>
        </p:nvSpPr>
        <p:spPr>
          <a:xfrm rot="16200000">
            <a:off x="3745733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5210035-2AF6-0FC6-F416-92F8FBF23476}"/>
              </a:ext>
            </a:extLst>
          </p:cNvPr>
          <p:cNvGrpSpPr/>
          <p:nvPr/>
        </p:nvGrpSpPr>
        <p:grpSpPr>
          <a:xfrm>
            <a:off x="4482738" y="3496525"/>
            <a:ext cx="828562" cy="754204"/>
            <a:chOff x="5265006" y="3509225"/>
            <a:chExt cx="990476" cy="901587"/>
          </a:xfrm>
        </p:grpSpPr>
        <p:pic>
          <p:nvPicPr>
            <p:cNvPr id="9" name="그림 8" descr="스크린샷, 직사각형, 디스플레이 장치, 디자인이(가) 표시된 사진&#10;&#10;자동 생성된 설명">
              <a:extLst>
                <a:ext uri="{FF2B5EF4-FFF2-40B4-BE49-F238E27FC236}">
                  <a16:creationId xmlns:a16="http://schemas.microsoft.com/office/drawing/2014/main" id="{9B268C4A-3A8C-C3FB-CDD0-43547A92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5006" y="3509225"/>
              <a:ext cx="990476" cy="901587"/>
            </a:xfrm>
            <a:prstGeom prst="rect">
              <a:avLst/>
            </a:prstGeom>
          </p:spPr>
        </p:pic>
        <p:pic>
          <p:nvPicPr>
            <p:cNvPr id="11" name="그림 10" descr="텍스트, 편지, 디자인, 종이이(가) 표시된 사진&#10;&#10;자동 생성된 설명">
              <a:extLst>
                <a:ext uri="{FF2B5EF4-FFF2-40B4-BE49-F238E27FC236}">
                  <a16:creationId xmlns:a16="http://schemas.microsoft.com/office/drawing/2014/main" id="{80853A57-8FA2-2033-346B-9312400E8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4765" y="3629074"/>
              <a:ext cx="432964" cy="444358"/>
            </a:xfrm>
            <a:prstGeom prst="rect">
              <a:avLst/>
            </a:prstGeom>
          </p:spPr>
        </p:pic>
      </p:grpSp>
      <p:pic>
        <p:nvPicPr>
          <p:cNvPr id="16" name="그림 15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7BF0BEFD-7843-206B-3F14-EC8065522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349" y="3169986"/>
            <a:ext cx="750882" cy="8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42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25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전자 문서관리 </a:t>
            </a:r>
            <a:r>
              <a:rPr lang="en-US" altLang="ko-KR" dirty="0"/>
              <a:t>EDMS</a:t>
            </a:r>
            <a:endParaRPr lang="ko-KR" altLang="en-US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다양한 생성 문서를 보관하고 관리합니다</a:t>
            </a:r>
            <a:r>
              <a:rPr lang="en-US" altLang="ko-KR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결재문서의 문서관리 자동 보관 지원</a:t>
            </a:r>
            <a:endParaRPr lang="ko-KR" altLang="en-US" sz="1800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26034" y="2462445"/>
            <a:ext cx="4721235" cy="1028899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무제한 문서함 생성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 분류화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체크인, 체크아웃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을 통한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버전관리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접근제어와 이력관리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188DD70A-7296-15CB-706F-A05912749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944" y="3877965"/>
            <a:ext cx="3941738" cy="26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CA2FD522-A145-C6ED-70B5-5F88E296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537" y="2560179"/>
            <a:ext cx="3588508" cy="229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FCFCCFD8-10D5-6A27-7879-4FBE94C8F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092" y="4990125"/>
            <a:ext cx="2324826" cy="232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D0F31FCC-58E3-A69B-119E-EE9D5960A915}"/>
              </a:ext>
            </a:extLst>
          </p:cNvPr>
          <p:cNvSpPr/>
          <p:nvPr/>
        </p:nvSpPr>
        <p:spPr>
          <a:xfrm rot="16200000">
            <a:off x="9579651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55F940CA-D6E9-08A2-1FA5-4FE4C0BD09F7}"/>
              </a:ext>
            </a:extLst>
          </p:cNvPr>
          <p:cNvSpPr/>
          <p:nvPr/>
        </p:nvSpPr>
        <p:spPr>
          <a:xfrm rot="16200000">
            <a:off x="4649743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사무용품, 상자, 디자인, 문구용품이(가) 표시된 사진&#10;&#10;자동 생성된 설명">
            <a:extLst>
              <a:ext uri="{FF2B5EF4-FFF2-40B4-BE49-F238E27FC236}">
                <a16:creationId xmlns:a16="http://schemas.microsoft.com/office/drawing/2014/main" id="{5A2895B6-2C9B-80ED-1EBD-AF397EE451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666" y="2817306"/>
            <a:ext cx="878682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9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26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전자 문서관리 </a:t>
            </a:r>
            <a:r>
              <a:rPr lang="en-US" altLang="ko-KR" dirty="0"/>
              <a:t>EDMS / </a:t>
            </a:r>
            <a:r>
              <a:rPr lang="ko-KR" altLang="en-US" dirty="0"/>
              <a:t>파일관리 </a:t>
            </a:r>
            <a:r>
              <a:rPr lang="en-US" altLang="ko-KR" dirty="0"/>
              <a:t>/ </a:t>
            </a:r>
            <a:r>
              <a:rPr lang="ko-KR" altLang="en-US" dirty="0" err="1"/>
              <a:t>웹폴더</a:t>
            </a:r>
            <a:endParaRPr lang="ko-KR" altLang="en-US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스마트해진 문서관리</a:t>
            </a:r>
            <a:endParaRPr lang="ko-KR" altLang="en-US" sz="1800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25500" y="2462213"/>
            <a:ext cx="4721225" cy="1028700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여러 경로의 문서를 이관하여 한번에 관리</a:t>
            </a:r>
            <a:br>
              <a:rPr kumimoji="0" lang="ko-KR" altLang="ko-KR" sz="7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의견 등록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및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알림 메일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발송</a:t>
            </a:r>
            <a:br>
              <a:rPr kumimoji="0" lang="ko-KR" altLang="ko-KR" sz="7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 편집이 용이한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DHTML 에디터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지원</a:t>
            </a:r>
            <a:r>
              <a:rPr kumimoji="0" lang="ko-KR" altLang="ko-KR" sz="7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endParaRPr kumimoji="0" lang="ko-KR" altLang="ko-KR" sz="18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499015CD-0021-4D3E-26D1-917698DB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248" y="4135737"/>
            <a:ext cx="3773206" cy="27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텍스트 개체 틀 18">
            <a:extLst>
              <a:ext uri="{FF2B5EF4-FFF2-40B4-BE49-F238E27FC236}">
                <a16:creationId xmlns:a16="http://schemas.microsoft.com/office/drawing/2014/main" id="{332364CB-7EA8-2149-3565-B25F200557C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721235" cy="5546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다운로드 없이 빠른 조회로 확인하세요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11" name="텍스트 개체 틀 20">
            <a:extLst>
              <a:ext uri="{FF2B5EF4-FFF2-40B4-BE49-F238E27FC236}">
                <a16:creationId xmlns:a16="http://schemas.microsoft.com/office/drawing/2014/main" id="{92D09786-94A4-2F54-9966-1099AB507F9B}"/>
              </a:ext>
            </a:extLst>
          </p:cNvPr>
          <p:cNvSpPr txBox="1">
            <a:spLocks/>
          </p:cNvSpPr>
          <p:nvPr/>
        </p:nvSpPr>
        <p:spPr>
          <a:xfrm>
            <a:off x="6205888" y="2462445"/>
            <a:ext cx="4721235" cy="1325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ko-KR" altLang="en-US" sz="1300" i="0" dirty="0" err="1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파일함에서도</a:t>
            </a:r>
            <a:r>
              <a:rPr lang="ko-KR" altLang="en-US" sz="13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lang="ko-KR" altLang="en-US" sz="1300" i="0" dirty="0"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빠른 조회 기능 </a:t>
            </a:r>
            <a:r>
              <a:rPr lang="ko-KR" altLang="en-US" sz="13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제공</a:t>
            </a:r>
            <a:br>
              <a:rPr lang="ko-KR" altLang="ko-KR" sz="13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3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다운로드 없이 </a:t>
            </a:r>
            <a:r>
              <a:rPr lang="ko-KR" altLang="en-US" sz="1300" i="0" dirty="0"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파일 바로 확인</a:t>
            </a:r>
            <a:endParaRPr lang="ko-KR" altLang="ko-KR" sz="13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41F90EAA-E27D-A922-6DB8-B76D6A00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5888" y="4132414"/>
            <a:ext cx="4524890" cy="243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 도형 6">
            <a:extLst>
              <a:ext uri="{FF2B5EF4-FFF2-40B4-BE49-F238E27FC236}">
                <a16:creationId xmlns:a16="http://schemas.microsoft.com/office/drawing/2014/main" id="{91BEAB1C-C33B-8228-4606-829C5FEA4C34}"/>
              </a:ext>
            </a:extLst>
          </p:cNvPr>
          <p:cNvSpPr/>
          <p:nvPr/>
        </p:nvSpPr>
        <p:spPr>
          <a:xfrm rot="16200000">
            <a:off x="9787469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92CF738C-7FB6-3F94-7FA9-DA2FC55267CE}"/>
              </a:ext>
            </a:extLst>
          </p:cNvPr>
          <p:cNvSpPr/>
          <p:nvPr/>
        </p:nvSpPr>
        <p:spPr>
          <a:xfrm rot="16200000">
            <a:off x="2831333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8F95FE0-BB78-FB3C-4A0C-21C5047AECA1}"/>
              </a:ext>
            </a:extLst>
          </p:cNvPr>
          <p:cNvGrpSpPr/>
          <p:nvPr/>
        </p:nvGrpSpPr>
        <p:grpSpPr>
          <a:xfrm>
            <a:off x="4195764" y="3001383"/>
            <a:ext cx="873080" cy="747342"/>
            <a:chOff x="5309450" y="3502876"/>
            <a:chExt cx="1068112" cy="914286"/>
          </a:xfrm>
        </p:grpSpPr>
        <p:pic>
          <p:nvPicPr>
            <p:cNvPr id="12" name="그림 11" descr="텍스트, 편지, 종이, 디자인이(가) 표시된 사진&#10;&#10;자동 생성된 설명">
              <a:extLst>
                <a:ext uri="{FF2B5EF4-FFF2-40B4-BE49-F238E27FC236}">
                  <a16:creationId xmlns:a16="http://schemas.microsoft.com/office/drawing/2014/main" id="{F81951C0-0392-E28B-8C79-C7106D835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9450" y="3502876"/>
              <a:ext cx="901587" cy="914286"/>
            </a:xfrm>
            <a:prstGeom prst="rect">
              <a:avLst/>
            </a:prstGeom>
          </p:spPr>
        </p:pic>
        <p:pic>
          <p:nvPicPr>
            <p:cNvPr id="14" name="그림 13" descr="펜, 필기구, 사무용품, 마킹 도구이(가) 표시된 사진&#10;&#10;자동 생성된 설명">
              <a:extLst>
                <a:ext uri="{FF2B5EF4-FFF2-40B4-BE49-F238E27FC236}">
                  <a16:creationId xmlns:a16="http://schemas.microsoft.com/office/drawing/2014/main" id="{C4EAF4FA-D993-1B60-24A9-CF63E3FAF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5876" y="3615212"/>
              <a:ext cx="451686" cy="445968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A192636-4AA3-B987-C05B-999C4698BFA2}"/>
              </a:ext>
            </a:extLst>
          </p:cNvPr>
          <p:cNvGrpSpPr/>
          <p:nvPr/>
        </p:nvGrpSpPr>
        <p:grpSpPr>
          <a:xfrm>
            <a:off x="9494560" y="3001383"/>
            <a:ext cx="877660" cy="747342"/>
            <a:chOff x="9494560" y="2892053"/>
            <a:chExt cx="877660" cy="747342"/>
          </a:xfrm>
        </p:grpSpPr>
        <p:pic>
          <p:nvPicPr>
            <p:cNvPr id="23" name="그림 22" descr="텍스트, 편지, 종이, 디자인이(가) 표시된 사진&#10;&#10;자동 생성된 설명">
              <a:extLst>
                <a:ext uri="{FF2B5EF4-FFF2-40B4-BE49-F238E27FC236}">
                  <a16:creationId xmlns:a16="http://schemas.microsoft.com/office/drawing/2014/main" id="{975270C1-20F2-34B7-28C2-7C0746096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94560" y="2892053"/>
              <a:ext cx="736962" cy="747342"/>
            </a:xfrm>
            <a:prstGeom prst="rect">
              <a:avLst/>
            </a:prstGeom>
          </p:spPr>
        </p:pic>
        <p:pic>
          <p:nvPicPr>
            <p:cNvPr id="21" name="그림 20" descr="손거울, 원, 실내이(가) 표시된 사진&#10;&#10;자동 생성된 설명">
              <a:extLst>
                <a:ext uri="{FF2B5EF4-FFF2-40B4-BE49-F238E27FC236}">
                  <a16:creationId xmlns:a16="http://schemas.microsoft.com/office/drawing/2014/main" id="{0CAAA0C3-CC66-20A7-5061-1BFCBE559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6950" y="3095001"/>
              <a:ext cx="485270" cy="439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753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27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전자 문서관리 </a:t>
            </a:r>
            <a:r>
              <a:rPr lang="en-US" altLang="ko-KR" dirty="0"/>
              <a:t>EDMS</a:t>
            </a:r>
            <a:endParaRPr lang="ko-KR" altLang="en-US" dirty="0"/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3AF53B07-D9E8-F8AC-7512-834B49A77C69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체계적인 문서보관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9" name="텍스트 개체 틀 38">
            <a:extLst>
              <a:ext uri="{FF2B5EF4-FFF2-40B4-BE49-F238E27FC236}">
                <a16:creationId xmlns:a16="http://schemas.microsoft.com/office/drawing/2014/main" id="{4BC56640-0529-A2EB-3CDE-FE869CB73FE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모든 문서를 문서함별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분류 별 체계적으로 보관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</a:t>
            </a:r>
            <a:br>
              <a:rPr lang="en-US" altLang="ko-KR" sz="1100" b="0" i="0" dirty="0">
                <a:solidFill>
                  <a:schemeClr val="tx1"/>
                </a:solidFill>
                <a:effectLst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분류별로 조회 가능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40" name="텍스트 개체 틀 39">
            <a:extLst>
              <a:ext uri="{FF2B5EF4-FFF2-40B4-BE49-F238E27FC236}">
                <a16:creationId xmlns:a16="http://schemas.microsoft.com/office/drawing/2014/main" id="{8729EB6E-0748-47CD-7BBD-7B69B604F5D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 별 권한 관리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1" name="텍스트 개체 틀 40">
            <a:extLst>
              <a:ext uri="{FF2B5EF4-FFF2-40B4-BE49-F238E27FC236}">
                <a16:creationId xmlns:a16="http://schemas.microsoft.com/office/drawing/2014/main" id="{980920C9-D5A2-2946-1384-2D12134B59AF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관리자 지정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승인 후 등록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작성 권한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이력 조회 등으로 문서를 보관함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42" name="텍스트 개체 틀 41">
            <a:extLst>
              <a:ext uri="{FF2B5EF4-FFF2-40B4-BE49-F238E27FC236}">
                <a16:creationId xmlns:a16="http://schemas.microsoft.com/office/drawing/2014/main" id="{39AD07E5-2972-B9ED-4BB9-3C0DABA9D9E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효과적인 문서 버전 관리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3" name="텍스트 개체 틀 42">
            <a:extLst>
              <a:ext uri="{FF2B5EF4-FFF2-40B4-BE49-F238E27FC236}">
                <a16:creationId xmlns:a16="http://schemas.microsoft.com/office/drawing/2014/main" id="{E024C8B9-5BE0-90DD-08AD-1B732CBE6648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갱신 단위 관리 및 문서번호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</a:rPr>
              <a:t>채번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 관리로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문서를 버전별로 나누어 보관함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44" name="텍스트 개체 틀 43">
            <a:extLst>
              <a:ext uri="{FF2B5EF4-FFF2-40B4-BE49-F238E27FC236}">
                <a16:creationId xmlns:a16="http://schemas.microsoft.com/office/drawing/2014/main" id="{1E288F12-5564-6924-BF81-4D5B50E6874B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DHTML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에디터로 문서 편집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5" name="텍스트 개체 틀 44">
            <a:extLst>
              <a:ext uri="{FF2B5EF4-FFF2-40B4-BE49-F238E27FC236}">
                <a16:creationId xmlns:a16="http://schemas.microsoft.com/office/drawing/2014/main" id="{B3A6CDC3-3953-0E9C-43CB-B074E7C73AB9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사용자에게 익숙한 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DHTML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에디터를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지원하여 문서편집을 편하게 사용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12836F9-54FF-9CCF-236A-F7BF36A53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07"/>
          <a:stretch/>
        </p:blipFill>
        <p:spPr bwMode="auto">
          <a:xfrm>
            <a:off x="3539554" y="2899497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CE3C3C1-2EBD-50E0-19FD-FF63144F5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63"/>
          <a:stretch/>
        </p:blipFill>
        <p:spPr bwMode="auto">
          <a:xfrm>
            <a:off x="7351129" y="2903068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DA7FDDF0-536A-E769-B3E9-F95A7A82B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35"/>
          <a:stretch/>
        </p:blipFill>
        <p:spPr bwMode="auto">
          <a:xfrm>
            <a:off x="4589884" y="5909621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80422D41-A9EA-303A-293A-37E026EA4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535"/>
          <a:stretch/>
        </p:blipFill>
        <p:spPr bwMode="auto">
          <a:xfrm>
            <a:off x="8409668" y="5909621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51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28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전자 문서관리 </a:t>
            </a:r>
            <a:r>
              <a:rPr lang="en-US" altLang="ko-KR" dirty="0"/>
              <a:t>EDMS</a:t>
            </a:r>
            <a:endParaRPr lang="ko-KR" altLang="en-US" dirty="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3B013429-6885-ABE3-EF93-7B90E252380C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Check </a:t>
            </a:r>
            <a:r>
              <a:rPr lang="en-US" altLang="ko-KR" sz="1800" b="1" i="0" dirty="0" err="1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in&amp;out</a:t>
            </a:r>
            <a:r>
              <a:rPr lang="en-US" altLang="ko-KR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기능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74AA568E-4068-A7B8-3583-2E74F9553A1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중복 수정 방지 기능으로 체크인을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한 사용자만 문서 사용 가능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32" name="텍스트 개체 틀 31">
            <a:extLst>
              <a:ext uri="{FF2B5EF4-FFF2-40B4-BE49-F238E27FC236}">
                <a16:creationId xmlns:a16="http://schemas.microsoft.com/office/drawing/2014/main" id="{9782633F-0A7D-615F-00A7-E5C333D600E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다중 트리 무한대 문서함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FCABDFB0-D50C-55A3-708A-891074E9AB17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무한대 문서함 생성을 지원하여</a:t>
            </a:r>
            <a:br>
              <a:rPr lang="en-US" altLang="ko-KR" sz="1100" b="0" i="0" dirty="0">
                <a:solidFill>
                  <a:schemeClr val="tx1"/>
                </a:solidFill>
                <a:effectLst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문서분류 정리에 대한 걱정을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</a:rPr>
              <a:t>덜어줌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4A43424A-51E5-2330-AB17-2A240D7D114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빠른 검색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AAC33211-0178-D423-B1E7-2678E0CA1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제목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작성자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키워드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본문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첨부파일 등</a:t>
            </a:r>
            <a:br>
              <a:rPr lang="en-US" altLang="ko-KR" sz="1100" b="0" i="0" dirty="0">
                <a:solidFill>
                  <a:schemeClr val="tx1"/>
                </a:solidFill>
                <a:effectLst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찾고자 하는 문서를 빠르게 검색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2BF8253E-9BDD-99CC-F102-BFD273EF3701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의견 등록 및 </a:t>
            </a:r>
            <a:r>
              <a:rPr lang="ko-KR" altLang="en-US" sz="1800" b="1" i="0" dirty="0" err="1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알림메일</a:t>
            </a: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발송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D7B847A3-0E6F-91A3-8927-DAD1747A4935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문서에 알림 대상자를 설정하여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업무를 좀 더 빠르게 처리</a:t>
            </a:r>
            <a:endParaRPr lang="en-US" altLang="ko-KR" sz="1100" dirty="0">
              <a:solidFill>
                <a:schemeClr val="tx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1C9A3F3-D7EC-6EE0-CF9D-265D7EC0E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392"/>
          <a:stretch/>
        </p:blipFill>
        <p:spPr bwMode="auto">
          <a:xfrm>
            <a:off x="3539554" y="2899392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F7ABC1EC-285F-227B-A4F2-79A61E7A5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65"/>
          <a:stretch/>
        </p:blipFill>
        <p:spPr bwMode="auto">
          <a:xfrm>
            <a:off x="7345835" y="2895392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72CB63E6-5084-D938-D859-C709ED0605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92"/>
          <a:stretch/>
        </p:blipFill>
        <p:spPr bwMode="auto">
          <a:xfrm>
            <a:off x="4589884" y="5884722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13D83F81-72FA-7019-5BEC-AF6B65CC9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244"/>
          <a:stretch/>
        </p:blipFill>
        <p:spPr bwMode="auto">
          <a:xfrm>
            <a:off x="8401459" y="5890676"/>
            <a:ext cx="19812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537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29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파일관리 </a:t>
            </a:r>
            <a:r>
              <a:rPr lang="en-US" altLang="ko-KR" dirty="0"/>
              <a:t>/ </a:t>
            </a:r>
            <a:r>
              <a:rPr lang="ko-KR" altLang="en-US" dirty="0" err="1"/>
              <a:t>웹폴더</a:t>
            </a:r>
            <a:endParaRPr lang="ko-KR" altLang="en-US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파일에 유동성을 부여하세요</a:t>
            </a:r>
            <a:r>
              <a:rPr lang="en-US" altLang="ko-KR" b="1" i="0" dirty="0">
                <a:effectLst/>
              </a:rPr>
              <a:t>.</a:t>
            </a:r>
            <a:endParaRPr lang="ko-KR" altLang="en-US" sz="1800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25500" y="2462213"/>
            <a:ext cx="4721225" cy="1028700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파일을 그룹웨어에 저장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파일에 대한 공유와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보안 유지 기능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제공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 작성 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언제 어디서나 웹에서 파일 첨부 </a:t>
            </a:r>
          </a:p>
        </p:txBody>
      </p:sp>
      <p:sp>
        <p:nvSpPr>
          <p:cNvPr id="10" name="텍스트 개체 틀 18">
            <a:extLst>
              <a:ext uri="{FF2B5EF4-FFF2-40B4-BE49-F238E27FC236}">
                <a16:creationId xmlns:a16="http://schemas.microsoft.com/office/drawing/2014/main" id="{332364CB-7EA8-2149-3565-B25F200557C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721235" cy="5546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effectLst/>
              </a:rPr>
              <a:t>자주 사용하는 파일</a:t>
            </a:r>
            <a:r>
              <a:rPr lang="en-US" altLang="ko-KR" sz="1800" b="1" i="0" dirty="0">
                <a:effectLst/>
              </a:rPr>
              <a:t>, </a:t>
            </a:r>
            <a:r>
              <a:rPr lang="ko-KR" altLang="en-US" sz="1800" b="1" i="0" dirty="0">
                <a:effectLst/>
              </a:rPr>
              <a:t>중요한 파일</a:t>
            </a:r>
            <a:r>
              <a:rPr lang="en-US" altLang="ko-KR" sz="1800" b="1" i="0" dirty="0">
                <a:effectLst/>
              </a:rPr>
              <a:t>!</a:t>
            </a:r>
            <a:br>
              <a:rPr lang="ko-KR" altLang="en-US" sz="1800" b="1" i="0" dirty="0">
                <a:effectLst/>
              </a:rPr>
            </a:br>
            <a:r>
              <a:rPr lang="ko-KR" altLang="en-US" sz="1800" b="1" i="0" dirty="0">
                <a:effectLst/>
              </a:rPr>
              <a:t>업로드 없이 </a:t>
            </a:r>
            <a:r>
              <a:rPr lang="ko-KR" altLang="en-US" sz="1800" b="1" i="0" dirty="0" err="1">
                <a:effectLst/>
              </a:rPr>
              <a:t>파일함에서</a:t>
            </a:r>
            <a:r>
              <a:rPr lang="ko-KR" altLang="en-US" sz="1800" b="1" i="0" dirty="0">
                <a:effectLst/>
              </a:rPr>
              <a:t> 이용하세요</a:t>
            </a:r>
            <a:r>
              <a:rPr lang="en-US" altLang="ko-KR" sz="1800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11" name="텍스트 개체 틀 20">
            <a:extLst>
              <a:ext uri="{FF2B5EF4-FFF2-40B4-BE49-F238E27FC236}">
                <a16:creationId xmlns:a16="http://schemas.microsoft.com/office/drawing/2014/main" id="{92D09786-94A4-2F54-9966-1099AB507F9B}"/>
              </a:ext>
            </a:extLst>
          </p:cNvPr>
          <p:cNvSpPr txBox="1">
            <a:spLocks/>
          </p:cNvSpPr>
          <p:nvPr/>
        </p:nvSpPr>
        <p:spPr>
          <a:xfrm>
            <a:off x="6205888" y="2758801"/>
            <a:ext cx="4721235" cy="1325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4002" indent="-264002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Char char="•"/>
              <a:defRPr sz="3233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 marL="79200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772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서버의 폴더와 1:1 연동형 파일관리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개인함, 공유함 제공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첨부파일과 연동하여 선택, 저장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공유함의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접근제어와 이력관리 </a:t>
            </a:r>
          </a:p>
        </p:txBody>
      </p:sp>
      <p:pic>
        <p:nvPicPr>
          <p:cNvPr id="16395" name="Picture 11">
            <a:extLst>
              <a:ext uri="{FF2B5EF4-FFF2-40B4-BE49-F238E27FC236}">
                <a16:creationId xmlns:a16="http://schemas.microsoft.com/office/drawing/2014/main" id="{F0F3B07A-032C-826E-79E5-6D62C4564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39" y="4329488"/>
            <a:ext cx="4592134" cy="22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8FAC10F-12EA-6352-E835-74496271A474}"/>
              </a:ext>
            </a:extLst>
          </p:cNvPr>
          <p:cNvSpPr/>
          <p:nvPr/>
        </p:nvSpPr>
        <p:spPr>
          <a:xfrm>
            <a:off x="919089" y="3803518"/>
            <a:ext cx="4260040" cy="3148360"/>
          </a:xfrm>
          <a:prstGeom prst="roundRect">
            <a:avLst>
              <a:gd name="adj" fmla="val 577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794C7464-759D-300A-4300-B18E085E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001" y="4037559"/>
            <a:ext cx="4044668" cy="266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EF93009E-ADFB-3610-790F-E6868786781D}"/>
              </a:ext>
            </a:extLst>
          </p:cNvPr>
          <p:cNvSpPr/>
          <p:nvPr/>
        </p:nvSpPr>
        <p:spPr>
          <a:xfrm rot="16200000">
            <a:off x="9538088" y="2567694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A7CF2AAF-F39A-89FB-4F92-DA33030B4308}"/>
              </a:ext>
            </a:extLst>
          </p:cNvPr>
          <p:cNvSpPr/>
          <p:nvPr/>
        </p:nvSpPr>
        <p:spPr>
          <a:xfrm rot="16200000">
            <a:off x="353791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02A4B2-1205-7011-D364-ABCBD4801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502" y="2691695"/>
            <a:ext cx="741154" cy="709838"/>
          </a:xfrm>
          <a:prstGeom prst="rect">
            <a:avLst/>
          </a:prstGeom>
        </p:spPr>
      </p:pic>
      <p:pic>
        <p:nvPicPr>
          <p:cNvPr id="13" name="그림 12" descr="가전용품, 디자인이(가) 표시된 사진&#10;&#10;중간 신뢰도로 자동 생성된 설명">
            <a:extLst>
              <a:ext uri="{FF2B5EF4-FFF2-40B4-BE49-F238E27FC236}">
                <a16:creationId xmlns:a16="http://schemas.microsoft.com/office/drawing/2014/main" id="{756FE854-B5B7-3E5F-D2C2-65C90A82D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488" y="3132115"/>
            <a:ext cx="811379" cy="7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5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D24931C0-57FB-7F79-E246-1B95C9598475}"/>
              </a:ext>
            </a:extLst>
          </p:cNvPr>
          <p:cNvSpPr/>
          <p:nvPr/>
        </p:nvSpPr>
        <p:spPr>
          <a:xfrm>
            <a:off x="0" y="3271929"/>
            <a:ext cx="11520488" cy="4648109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제품 소개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모든 업무 도구</a:t>
            </a: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DAD7B160-5050-499B-606B-74439F115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466414"/>
            <a:ext cx="6414005" cy="3702119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C7F2F840-447A-7689-D4D5-D9F53CA4E7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649" y="3669553"/>
            <a:ext cx="4927601" cy="3090378"/>
          </a:xfrm>
          <a:prstGeom prst="rect">
            <a:avLst/>
          </a:prstGeom>
        </p:spPr>
      </p:pic>
      <p:pic>
        <p:nvPicPr>
          <p:cNvPr id="28" name="그림 27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E8C4B61E-A15F-E496-D210-84BA9F339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711" y="4213226"/>
            <a:ext cx="2178474" cy="3719534"/>
          </a:xfrm>
          <a:prstGeom prst="rect">
            <a:avLst/>
          </a:prstGeom>
        </p:spPr>
      </p:pic>
      <p:sp>
        <p:nvSpPr>
          <p:cNvPr id="33" name="내용 개체 틀 3">
            <a:extLst>
              <a:ext uri="{FF2B5EF4-FFF2-40B4-BE49-F238E27FC236}">
                <a16:creationId xmlns:a16="http://schemas.microsoft.com/office/drawing/2014/main" id="{98A91011-893F-A0C4-E5EB-CB29601F3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246" y="1191259"/>
            <a:ext cx="2230950" cy="21760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b="0" i="0" dirty="0">
                <a:effectLst/>
              </a:rPr>
              <a:t>THE GWARE</a:t>
            </a:r>
            <a:r>
              <a:rPr lang="ko-KR" altLang="en-US" sz="1200" b="0" i="0" dirty="0">
                <a:effectLst/>
              </a:rPr>
              <a:t>의 </a:t>
            </a:r>
            <a:r>
              <a:rPr lang="ko-KR" altLang="en-US" sz="1200" b="0" i="0" dirty="0">
                <a:solidFill>
                  <a:srgbClr val="4C96FF"/>
                </a:solidFill>
                <a:effectLst/>
              </a:rPr>
              <a:t>꼭 필요한 기능만 골라 사용할 수 있는 패키지 상품</a:t>
            </a:r>
            <a:r>
              <a:rPr lang="ko-KR" altLang="en-US" sz="1200" b="0" i="0" dirty="0">
                <a:effectLst/>
              </a:rPr>
              <a:t>들입니다</a:t>
            </a:r>
            <a:r>
              <a:rPr lang="en-US" altLang="ko-KR" sz="1200" b="0" i="0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ko-KR" sz="1200" b="0" i="0" dirty="0">
                <a:effectLst/>
              </a:rPr>
              <a:t>THE GWARE FULL </a:t>
            </a:r>
            <a:r>
              <a:rPr lang="ko-KR" altLang="en-US" sz="1200" b="0" i="0" dirty="0">
                <a:effectLst/>
              </a:rPr>
              <a:t>패키지로 모든 기능을 활용하여 </a:t>
            </a:r>
            <a:r>
              <a:rPr lang="ko-KR" altLang="en-US" sz="1200" b="0" i="0" dirty="0">
                <a:solidFill>
                  <a:srgbClr val="4C96FF"/>
                </a:solidFill>
                <a:effectLst/>
              </a:rPr>
              <a:t>업무를 극대화</a:t>
            </a:r>
            <a:r>
              <a:rPr lang="ko-KR" altLang="en-US" sz="1200" b="0" i="0" dirty="0">
                <a:effectLst/>
              </a:rPr>
              <a:t>할 수 있습니다</a:t>
            </a:r>
            <a:r>
              <a:rPr lang="en-US" altLang="ko-KR" sz="1200" b="0" i="0" dirty="0">
                <a:effectLst/>
              </a:rPr>
              <a:t>.</a:t>
            </a:r>
            <a:endParaRPr lang="en-US" altLang="ko-KR" sz="1200" dirty="0"/>
          </a:p>
          <a:p>
            <a:pPr>
              <a:lnSpc>
                <a:spcPct val="110000"/>
              </a:lnSpc>
            </a:pPr>
            <a:r>
              <a:rPr lang="ko-KR" altLang="en-US" sz="1200" dirty="0"/>
              <a:t>모든 </a:t>
            </a:r>
            <a:r>
              <a:rPr lang="en-US" altLang="ko-KR" sz="1200" dirty="0">
                <a:solidFill>
                  <a:srgbClr val="4C96FF"/>
                </a:solidFill>
              </a:rPr>
              <a:t>PC </a:t>
            </a:r>
            <a:r>
              <a:rPr lang="ko-KR" altLang="en-US" sz="1200" dirty="0">
                <a:solidFill>
                  <a:srgbClr val="4C96FF"/>
                </a:solidFill>
              </a:rPr>
              <a:t>브라우저</a:t>
            </a:r>
            <a:r>
              <a:rPr lang="ko-KR" altLang="en-US" sz="1200" dirty="0"/>
              <a:t>와 모바일 호환 및 </a:t>
            </a:r>
            <a:r>
              <a:rPr lang="ko-KR" altLang="en-US" sz="1200" dirty="0">
                <a:solidFill>
                  <a:srgbClr val="4C96FF"/>
                </a:solidFill>
              </a:rPr>
              <a:t>전용 </a:t>
            </a:r>
            <a:r>
              <a:rPr lang="en-US" altLang="ko-KR" sz="1200" dirty="0">
                <a:solidFill>
                  <a:srgbClr val="4C96FF"/>
                </a:solidFill>
              </a:rPr>
              <a:t>APP </a:t>
            </a:r>
            <a:r>
              <a:rPr lang="ko-KR" altLang="en-US" sz="1200" dirty="0"/>
              <a:t>지원</a:t>
            </a: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DD5AA483-88EA-4265-1715-6A16099477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4150" y="1161115"/>
            <a:ext cx="8288872" cy="1642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</p:pic>
      <p:pic>
        <p:nvPicPr>
          <p:cNvPr id="8" name="그림 7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C9719F43-7AC9-3F5D-D0A0-092172C8306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7"/>
          <a:stretch/>
        </p:blipFill>
        <p:spPr>
          <a:xfrm>
            <a:off x="7927711" y="4213226"/>
            <a:ext cx="2178474" cy="3718800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1A3DAC51-7FE7-DB37-FA88-923D943B0E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0143" y="4117198"/>
            <a:ext cx="2442080" cy="3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3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A584CCC-1685-9603-2A3B-1DB7C0E9BD5F}"/>
              </a:ext>
            </a:extLst>
          </p:cNvPr>
          <p:cNvSpPr/>
          <p:nvPr/>
        </p:nvSpPr>
        <p:spPr>
          <a:xfrm>
            <a:off x="5245154" y="1898788"/>
            <a:ext cx="2309338" cy="2539276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12B6867-3C54-6F46-9725-86A1EAF94C25}"/>
              </a:ext>
            </a:extLst>
          </p:cNvPr>
          <p:cNvSpPr/>
          <p:nvPr/>
        </p:nvSpPr>
        <p:spPr>
          <a:xfrm>
            <a:off x="2703804" y="1898788"/>
            <a:ext cx="2309338" cy="2539276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문서관리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30</a:t>
            </a:fld>
            <a:endParaRPr lang="ko-KR" altLang="en-US" noProof="1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파일관리 </a:t>
            </a:r>
            <a:r>
              <a:rPr lang="en-US" altLang="ko-KR" dirty="0"/>
              <a:t>/ </a:t>
            </a:r>
            <a:r>
              <a:rPr lang="ko-KR" altLang="en-US" dirty="0" err="1"/>
              <a:t>웹폴더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64ED-28A1-3204-07BC-2E7E3D20B886}"/>
              </a:ext>
            </a:extLst>
          </p:cNvPr>
          <p:cNvSpPr txBox="1"/>
          <p:nvPr/>
        </p:nvSpPr>
        <p:spPr>
          <a:xfrm>
            <a:off x="2705100" y="1108164"/>
            <a:ext cx="685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파일을 웹상에서 드라이브처럼 보관하고 각 기능과 편리하게 연동합니다</a:t>
            </a:r>
            <a:r>
              <a:rPr kumimoji="0" lang="en-US" altLang="ko-KR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kumimoji="0" lang="ko-KR" altLang="ko-KR" sz="13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A309EA76-071B-E17C-0749-C46C57987522}"/>
              </a:ext>
            </a:extLst>
          </p:cNvPr>
          <p:cNvSpPr txBox="1">
            <a:spLocks/>
          </p:cNvSpPr>
          <p:nvPr/>
        </p:nvSpPr>
        <p:spPr>
          <a:xfrm>
            <a:off x="5392267" y="2107366"/>
            <a:ext cx="1808633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i="0" dirty="0" err="1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파일</a:t>
            </a:r>
            <a:r>
              <a:rPr lang="ko-KR" altLang="en-US" sz="1800" b="1" dirty="0" err="1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별</a:t>
            </a:r>
            <a:r>
              <a:rPr lang="ko-KR" altLang="en-US" sz="1800" b="1" dirty="0">
                <a:solidFill>
                  <a:srgbClr val="9C84FF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다운로드 이력 관리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BEFADA5D-9449-7A28-15A6-ECE241B9F055}"/>
              </a:ext>
            </a:extLst>
          </p:cNvPr>
          <p:cNvSpPr txBox="1">
            <a:spLocks/>
          </p:cNvSpPr>
          <p:nvPr/>
        </p:nvSpPr>
        <p:spPr>
          <a:xfrm>
            <a:off x="2841897" y="2107366"/>
            <a:ext cx="2064743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파일명 검색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9FB5CFFD-E325-F906-A499-2E86F47894A1}"/>
              </a:ext>
            </a:extLst>
          </p:cNvPr>
          <p:cNvSpPr/>
          <p:nvPr/>
        </p:nvSpPr>
        <p:spPr>
          <a:xfrm>
            <a:off x="7786504" y="1898788"/>
            <a:ext cx="2248181" cy="2539276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878DF8F-4EC3-0EBB-7ACA-6DDC2BC871E9}"/>
              </a:ext>
            </a:extLst>
          </p:cNvPr>
          <p:cNvSpPr/>
          <p:nvPr/>
        </p:nvSpPr>
        <p:spPr>
          <a:xfrm>
            <a:off x="6399823" y="4635499"/>
            <a:ext cx="2248181" cy="2539276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내용 개체 틀 3">
            <a:extLst>
              <a:ext uri="{FF2B5EF4-FFF2-40B4-BE49-F238E27FC236}">
                <a16:creationId xmlns:a16="http://schemas.microsoft.com/office/drawing/2014/main" id="{83373CF9-D5CF-AA28-4DB5-B0ECF60AE318}"/>
              </a:ext>
            </a:extLst>
          </p:cNvPr>
          <p:cNvSpPr txBox="1">
            <a:spLocks/>
          </p:cNvSpPr>
          <p:nvPr/>
        </p:nvSpPr>
        <p:spPr>
          <a:xfrm>
            <a:off x="6540731" y="4836353"/>
            <a:ext cx="1320599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다중 업로드 다운로드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4C97D6D7-03FE-F69C-11E2-3885E67A7CAE}"/>
              </a:ext>
            </a:extLst>
          </p:cNvPr>
          <p:cNvSpPr txBox="1">
            <a:spLocks/>
          </p:cNvSpPr>
          <p:nvPr/>
        </p:nvSpPr>
        <p:spPr>
          <a:xfrm>
            <a:off x="7936195" y="2099642"/>
            <a:ext cx="1623444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다국어 폴더 및 파일 지원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4A6A96C-7903-9D63-4F9C-209D2A591B09}"/>
              </a:ext>
            </a:extLst>
          </p:cNvPr>
          <p:cNvSpPr/>
          <p:nvPr/>
        </p:nvSpPr>
        <p:spPr>
          <a:xfrm>
            <a:off x="3958768" y="4635499"/>
            <a:ext cx="2248181" cy="2539276"/>
          </a:xfrm>
          <a:prstGeom prst="roundRect">
            <a:avLst>
              <a:gd name="adj" fmla="val 5623"/>
            </a:avLst>
          </a:prstGeom>
          <a:solidFill>
            <a:srgbClr val="FBFBFB"/>
          </a:soli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내용 개체 틀 3">
            <a:extLst>
              <a:ext uri="{FF2B5EF4-FFF2-40B4-BE49-F238E27FC236}">
                <a16:creationId xmlns:a16="http://schemas.microsoft.com/office/drawing/2014/main" id="{044B8F74-9DF1-339D-AF9D-3E1E56F83D4D}"/>
              </a:ext>
            </a:extLst>
          </p:cNvPr>
          <p:cNvSpPr txBox="1">
            <a:spLocks/>
          </p:cNvSpPr>
          <p:nvPr/>
        </p:nvSpPr>
        <p:spPr>
          <a:xfrm>
            <a:off x="4099677" y="4836353"/>
            <a:ext cx="2010063" cy="107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9C84FF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확장자 아이콘 표시</a:t>
            </a:r>
            <a:endParaRPr lang="en-US" altLang="ko-KR" sz="1800" dirty="0">
              <a:solidFill>
                <a:srgbClr val="9C84FF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37" name="그래픽 36">
            <a:extLst>
              <a:ext uri="{FF2B5EF4-FFF2-40B4-BE49-F238E27FC236}">
                <a16:creationId xmlns:a16="http://schemas.microsoft.com/office/drawing/2014/main" id="{121475B0-DDA3-AACA-98D1-0E2B929C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8692" y="6312018"/>
            <a:ext cx="571500" cy="476250"/>
          </a:xfrm>
          <a:prstGeom prst="rect">
            <a:avLst/>
          </a:prstGeom>
        </p:spPr>
      </p:pic>
      <p:pic>
        <p:nvPicPr>
          <p:cNvPr id="39" name="그래픽 38">
            <a:extLst>
              <a:ext uri="{FF2B5EF4-FFF2-40B4-BE49-F238E27FC236}">
                <a16:creationId xmlns:a16="http://schemas.microsoft.com/office/drawing/2014/main" id="{2863A501-1240-BDDE-AFD1-589F722DB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5373" y="3575307"/>
            <a:ext cx="571500" cy="476250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216CD12E-EFE3-9150-B753-6759764E4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5180" y="3575307"/>
            <a:ext cx="571500" cy="476250"/>
          </a:xfrm>
          <a:prstGeom prst="rect">
            <a:avLst/>
          </a:prstGeom>
        </p:spPr>
      </p:pic>
      <p:pic>
        <p:nvPicPr>
          <p:cNvPr id="43" name="그래픽 42">
            <a:extLst>
              <a:ext uri="{FF2B5EF4-FFF2-40B4-BE49-F238E27FC236}">
                <a16:creationId xmlns:a16="http://schemas.microsoft.com/office/drawing/2014/main" id="{6D61AF0D-771F-1EE0-8274-F337E80AE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7637" y="6312018"/>
            <a:ext cx="571500" cy="476250"/>
          </a:xfrm>
          <a:prstGeom prst="rect">
            <a:avLst/>
          </a:prstGeom>
        </p:spPr>
      </p:pic>
      <p:pic>
        <p:nvPicPr>
          <p:cNvPr id="45" name="그래픽 44">
            <a:extLst>
              <a:ext uri="{FF2B5EF4-FFF2-40B4-BE49-F238E27FC236}">
                <a16:creationId xmlns:a16="http://schemas.microsoft.com/office/drawing/2014/main" id="{3B9EAD89-5C40-6167-704A-E9548DE289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63830" y="3575307"/>
            <a:ext cx="571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80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31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3673" y="1097393"/>
            <a:ext cx="7075898" cy="89766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i="0" dirty="0">
                <a:effectLst/>
              </a:rPr>
              <a:t>프로젝트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게시판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설문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일정관리 등 </a:t>
            </a:r>
            <a:r>
              <a:rPr lang="ko-KR" altLang="en-US" i="0" dirty="0">
                <a:solidFill>
                  <a:srgbClr val="FFA53C"/>
                </a:solidFill>
                <a:effectLst/>
              </a:rPr>
              <a:t>다양한 업무도구</a:t>
            </a:r>
            <a:r>
              <a:rPr lang="ko-KR" altLang="en-US" i="0" dirty="0">
                <a:effectLst/>
              </a:rPr>
              <a:t>를 이용하여 언제 어디서나 지속적이고 </a:t>
            </a:r>
            <a:r>
              <a:rPr lang="ko-KR" altLang="en-US" i="0" dirty="0">
                <a:solidFill>
                  <a:srgbClr val="FFA53C"/>
                </a:solidFill>
                <a:effectLst/>
              </a:rPr>
              <a:t>효율적인 업무</a:t>
            </a:r>
            <a:r>
              <a:rPr lang="ko-KR" altLang="en-US" i="0" dirty="0">
                <a:effectLst/>
              </a:rPr>
              <a:t>를 보장합니다</a:t>
            </a:r>
            <a:r>
              <a:rPr lang="en-US" altLang="ko-KR" i="0" dirty="0">
                <a:effectLst/>
              </a:rPr>
              <a:t>.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/ </a:t>
            </a:r>
            <a:r>
              <a:rPr lang="ko-KR" altLang="en-US" dirty="0"/>
              <a:t>게시판</a:t>
            </a:r>
            <a:r>
              <a:rPr lang="en-US" altLang="ko-KR" dirty="0"/>
              <a:t> / </a:t>
            </a:r>
            <a:r>
              <a:rPr lang="ko-KR" altLang="en-US" dirty="0"/>
              <a:t>일정</a:t>
            </a:r>
            <a:r>
              <a:rPr lang="en-US" altLang="ko-KR" dirty="0"/>
              <a:t> / </a:t>
            </a:r>
            <a:r>
              <a:rPr lang="ko-KR" altLang="en-US" dirty="0"/>
              <a:t>자원예약 </a:t>
            </a:r>
            <a:r>
              <a:rPr lang="en-US" altLang="ko-KR" dirty="0"/>
              <a:t>/ </a:t>
            </a:r>
            <a:r>
              <a:rPr lang="ko-KR" altLang="en-US" dirty="0"/>
              <a:t>설문 </a:t>
            </a:r>
            <a:r>
              <a:rPr lang="en-US" altLang="ko-KR" dirty="0"/>
              <a:t>/ </a:t>
            </a:r>
            <a:r>
              <a:rPr lang="ko-KR" altLang="en-US" dirty="0" err="1"/>
              <a:t>할일</a:t>
            </a:r>
            <a:r>
              <a:rPr lang="ko-KR" altLang="en-US" dirty="0"/>
              <a:t> </a:t>
            </a:r>
            <a:r>
              <a:rPr lang="en-US" altLang="ko-KR" dirty="0"/>
              <a:t>/ </a:t>
            </a:r>
            <a:r>
              <a:rPr lang="ko-KR" altLang="en-US" dirty="0"/>
              <a:t>기타</a:t>
            </a: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95D08912-1A31-41AF-BB6B-7B94D373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200400"/>
            <a:ext cx="6796974" cy="3923166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3AD32A3-C6E0-0988-9D0D-074ABCAC1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0983" y="3761592"/>
            <a:ext cx="3235944" cy="26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 descr="텍스트, 스크린샷, 번호, 소프트웨어이(가) 표시된 사진&#10;&#10;자동 생성된 설명">
            <a:extLst>
              <a:ext uri="{FF2B5EF4-FFF2-40B4-BE49-F238E27FC236}">
                <a16:creationId xmlns:a16="http://schemas.microsoft.com/office/drawing/2014/main" id="{5BC3C50F-AFE3-AED0-EE05-9CEE091E33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5047" y="4028438"/>
            <a:ext cx="2277140" cy="3891600"/>
          </a:xfrm>
          <a:prstGeom prst="rect">
            <a:avLst/>
          </a:prstGeom>
        </p:spPr>
      </p:pic>
      <p:pic>
        <p:nvPicPr>
          <p:cNvPr id="10" name="그림 9" descr="퍼즐, 직소퍼즐이(가) 표시된 사진&#10;&#10;자동 생성된 설명">
            <a:extLst>
              <a:ext uri="{FF2B5EF4-FFF2-40B4-BE49-F238E27FC236}">
                <a16:creationId xmlns:a16="http://schemas.microsoft.com/office/drawing/2014/main" id="{75F94E02-2234-A154-184C-A92E128372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317" y="2390004"/>
            <a:ext cx="575704" cy="590466"/>
          </a:xfrm>
          <a:prstGeom prst="rect">
            <a:avLst/>
          </a:prstGeom>
        </p:spPr>
      </p:pic>
      <p:pic>
        <p:nvPicPr>
          <p:cNvPr id="11" name="그림 10" descr="텍스트, 편지, 스크린샷, 디자인이(가) 표시된 사진&#10;&#10;자동 생성된 설명">
            <a:extLst>
              <a:ext uri="{FF2B5EF4-FFF2-40B4-BE49-F238E27FC236}">
                <a16:creationId xmlns:a16="http://schemas.microsoft.com/office/drawing/2014/main" id="{B9D7413E-6E25-0CB8-1FA7-E56A9ECBC7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781" y="1787764"/>
            <a:ext cx="514624" cy="555794"/>
          </a:xfrm>
          <a:prstGeom prst="rect">
            <a:avLst/>
          </a:prstGeom>
        </p:spPr>
      </p:pic>
      <p:pic>
        <p:nvPicPr>
          <p:cNvPr id="13" name="그림 12" descr="전자제품, 라우드스피커, 메가폰이(가) 표시된 사진&#10;&#10;자동 생성된 설명">
            <a:extLst>
              <a:ext uri="{FF2B5EF4-FFF2-40B4-BE49-F238E27FC236}">
                <a16:creationId xmlns:a16="http://schemas.microsoft.com/office/drawing/2014/main" id="{6D9AB6BA-4E81-65EA-4317-BA9036F6CA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129" y="5329242"/>
            <a:ext cx="501340" cy="50793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3A8B530-84F4-63B1-ADD0-F4D919C816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511" y="1961815"/>
            <a:ext cx="575060" cy="644764"/>
          </a:xfrm>
          <a:prstGeom prst="rect">
            <a:avLst/>
          </a:prstGeom>
        </p:spPr>
      </p:pic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E47FCFB7-DE1B-4B9D-84F9-F54E1BFD565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608" y="4108940"/>
            <a:ext cx="500206" cy="555784"/>
          </a:xfrm>
          <a:prstGeom prst="rect">
            <a:avLst/>
          </a:prstGeom>
        </p:spPr>
      </p:pic>
      <p:pic>
        <p:nvPicPr>
          <p:cNvPr id="16" name="그림 15" descr="차량, 육상 차량, 바퀴, 시티카이(가) 표시된 사진&#10;&#10;자동 생성된 설명">
            <a:extLst>
              <a:ext uri="{FF2B5EF4-FFF2-40B4-BE49-F238E27FC236}">
                <a16:creationId xmlns:a16="http://schemas.microsoft.com/office/drawing/2014/main" id="{11D98F53-B8CC-4912-DFC8-49F1D0EC75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9571" y="3471015"/>
            <a:ext cx="576170" cy="452184"/>
          </a:xfrm>
          <a:prstGeom prst="rect">
            <a:avLst/>
          </a:prstGeom>
        </p:spPr>
      </p:pic>
      <p:pic>
        <p:nvPicPr>
          <p:cNvPr id="17" name="그림 16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361BFC71-4FA7-D7FA-459B-C9AB1144761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951" y="6129282"/>
            <a:ext cx="504750" cy="553822"/>
          </a:xfrm>
          <a:prstGeom prst="rect">
            <a:avLst/>
          </a:prstGeom>
        </p:spPr>
      </p:pic>
      <p:pic>
        <p:nvPicPr>
          <p:cNvPr id="18" name="그림 17" descr="텍스트, 사무용품, 일반 보급, 필기구이(가) 표시된 사진&#10;&#10;자동 생성된 설명">
            <a:extLst>
              <a:ext uri="{FF2B5EF4-FFF2-40B4-BE49-F238E27FC236}">
                <a16:creationId xmlns:a16="http://schemas.microsoft.com/office/drawing/2014/main" id="{F58E8949-1C43-501E-F238-AC8AE5B3790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314" y="2411320"/>
            <a:ext cx="490728" cy="5398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1076C88B-4833-D3D9-8AA3-54FE10C92072}"/>
              </a:ext>
            </a:extLst>
          </p:cNvPr>
          <p:cNvGrpSpPr/>
          <p:nvPr/>
        </p:nvGrpSpPr>
        <p:grpSpPr>
          <a:xfrm>
            <a:off x="3492910" y="2756591"/>
            <a:ext cx="978746" cy="328136"/>
            <a:chOff x="3742252" y="3151878"/>
            <a:chExt cx="1372627" cy="460190"/>
          </a:xfrm>
        </p:grpSpPr>
        <p:pic>
          <p:nvPicPr>
            <p:cNvPr id="20" name="그림 19" descr="노랑, 만화 영화, 스마일리이(가) 표시된 사진&#10;&#10;자동 생성된 설명">
              <a:extLst>
                <a:ext uri="{FF2B5EF4-FFF2-40B4-BE49-F238E27FC236}">
                  <a16:creationId xmlns:a16="http://schemas.microsoft.com/office/drawing/2014/main" id="{B494B105-BFAB-D2D3-F74D-D02AAA6A4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2252" y="3157933"/>
              <a:ext cx="435970" cy="448080"/>
            </a:xfrm>
            <a:prstGeom prst="rect">
              <a:avLst/>
            </a:prstGeom>
          </p:spPr>
        </p:pic>
        <p:pic>
          <p:nvPicPr>
            <p:cNvPr id="21" name="그림 20" descr="원, 클립아트이(가) 표시된 사진&#10;&#10;자동 생성된 설명">
              <a:extLst>
                <a:ext uri="{FF2B5EF4-FFF2-40B4-BE49-F238E27FC236}">
                  <a16:creationId xmlns:a16="http://schemas.microsoft.com/office/drawing/2014/main" id="{DFA479D8-AAD9-F918-EF25-7F4A946C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553" y="3157933"/>
              <a:ext cx="435970" cy="448080"/>
            </a:xfrm>
            <a:prstGeom prst="rect">
              <a:avLst/>
            </a:prstGeom>
          </p:spPr>
        </p:pic>
        <p:pic>
          <p:nvPicPr>
            <p:cNvPr id="22" name="그림 21" descr="노랑, 스마일리, 이모티콘, 만화 영화이(가) 표시된 사진&#10;&#10;자동 생성된 설명">
              <a:extLst>
                <a:ext uri="{FF2B5EF4-FFF2-40B4-BE49-F238E27FC236}">
                  <a16:creationId xmlns:a16="http://schemas.microsoft.com/office/drawing/2014/main" id="{12BCF80E-316B-8D63-4D59-4BD0F33E2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523" y="3151878"/>
              <a:ext cx="478356" cy="460190"/>
            </a:xfrm>
            <a:prstGeom prst="rect">
              <a:avLst/>
            </a:prstGeom>
          </p:spPr>
        </p:pic>
      </p:grpSp>
      <p:pic>
        <p:nvPicPr>
          <p:cNvPr id="23" name="그림 22" descr="압정, 메탈웨어, 문구용품, 손톱이(가) 표시된 사진&#10;&#10;자동 생성된 설명">
            <a:extLst>
              <a:ext uri="{FF2B5EF4-FFF2-40B4-BE49-F238E27FC236}">
                <a16:creationId xmlns:a16="http://schemas.microsoft.com/office/drawing/2014/main" id="{F958ED42-C947-6D84-D5C3-0D071CB95EFA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09" y="3580492"/>
            <a:ext cx="499980" cy="49998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C9491187-FC30-0065-7BCF-CE3CF2CF2D4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877" y="2853644"/>
            <a:ext cx="509230" cy="579740"/>
          </a:xfrm>
          <a:prstGeom prst="rect">
            <a:avLst/>
          </a:prstGeom>
        </p:spPr>
      </p:pic>
      <p:pic>
        <p:nvPicPr>
          <p:cNvPr id="25" name="그림 24" descr="별, 노랑, 창의성, 천문학이(가) 표시된 사진&#10;&#10;자동 생성된 설명">
            <a:extLst>
              <a:ext uri="{FF2B5EF4-FFF2-40B4-BE49-F238E27FC236}">
                <a16:creationId xmlns:a16="http://schemas.microsoft.com/office/drawing/2014/main" id="{57D9B9C5-C2D1-8067-1898-AC2CE2A0F5A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260" y="7006601"/>
            <a:ext cx="550460" cy="535976"/>
          </a:xfrm>
          <a:prstGeom prst="rect">
            <a:avLst/>
          </a:prstGeom>
        </p:spPr>
      </p:pic>
      <p:pic>
        <p:nvPicPr>
          <p:cNvPr id="26" name="그림 25" descr="손거울, 원, 실내이(가) 표시된 사진&#10;&#10;자동 생성된 설명">
            <a:extLst>
              <a:ext uri="{FF2B5EF4-FFF2-40B4-BE49-F238E27FC236}">
                <a16:creationId xmlns:a16="http://schemas.microsoft.com/office/drawing/2014/main" id="{2B5773D7-443E-52D3-9E55-779D9653481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866" y="7267347"/>
            <a:ext cx="608404" cy="550460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10395C1C-014F-CA02-C764-DD5805206C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127267" y="3915276"/>
            <a:ext cx="2571750" cy="4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92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32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프로젝트 협업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간단하고 빠르게 프로젝트를 생성합니다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업무 상황을 한눈에 관리합니다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클릭 한 번으로 빠르게 생성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색상을 지정하여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프로젝트의 아이덴티티 설정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en-US" altLang="ko-KR" i="0" u="none" strike="noStrike" cap="none" normalizeH="0" baseline="0" dirty="0">
                <a:ln>
                  <a:noFill/>
                </a:ln>
                <a:effectLst/>
              </a:rPr>
              <a:t>1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인 프로젝트부터 참여자 선택까지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무제한 제공 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462446"/>
            <a:ext cx="4721235" cy="1308792"/>
          </a:xfrm>
        </p:spPr>
        <p:txBody>
          <a:bodyPr>
            <a:noAutofit/>
          </a:bodyPr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각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업무별 진행 상태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와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일정 관리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전체 업무를 한 번에 조회 및 검색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무제한 업무 메뉴 생성 및 관리 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7C37444F-6E07-608D-B68C-2B2AF985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781" y="3831642"/>
            <a:ext cx="4179892" cy="28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2128FC73-740E-5FF4-5C27-DEEDF26F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088" y="3853041"/>
            <a:ext cx="3458058" cy="28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5B78562A-3AC0-C973-F0BE-68AF4C528CC8}"/>
              </a:ext>
            </a:extLst>
          </p:cNvPr>
          <p:cNvSpPr/>
          <p:nvPr/>
        </p:nvSpPr>
        <p:spPr>
          <a:xfrm rot="16200000">
            <a:off x="9165249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CC58F2DF-A9E0-1A0B-B52C-61A8C9389CBE}"/>
              </a:ext>
            </a:extLst>
          </p:cNvPr>
          <p:cNvSpPr/>
          <p:nvPr/>
        </p:nvSpPr>
        <p:spPr>
          <a:xfrm rot="16200000">
            <a:off x="457700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FBA64-9EAC-BE0C-B033-278EFD322A9B}"/>
              </a:ext>
            </a:extLst>
          </p:cNvPr>
          <p:cNvSpPr txBox="1"/>
          <p:nvPr/>
        </p:nvSpPr>
        <p:spPr>
          <a:xfrm>
            <a:off x="4295361" y="629320"/>
            <a:ext cx="68545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데이터의 신뢰도 확보와 인사</a:t>
            </a:r>
            <a:r>
              <a:rPr kumimoji="0" lang="en-US" altLang="ko-KR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급여 기간 시스템과 연동을 지원합니다</a:t>
            </a:r>
            <a:r>
              <a:rPr kumimoji="0" lang="en-US" altLang="ko-KR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kumimoji="0" lang="ko-KR" altLang="ko-KR" sz="13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9" name="그림 8" descr="스크린샷, 라인, 상징, 다채로움이(가) 표시된 사진&#10;&#10;자동 생성된 설명">
            <a:extLst>
              <a:ext uri="{FF2B5EF4-FFF2-40B4-BE49-F238E27FC236}">
                <a16:creationId xmlns:a16="http://schemas.microsoft.com/office/drawing/2014/main" id="{EA8C3564-BB99-EBC9-15CB-94F4B4E885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170" y="2903832"/>
            <a:ext cx="1359066" cy="701740"/>
          </a:xfrm>
          <a:prstGeom prst="rect">
            <a:avLst/>
          </a:prstGeom>
        </p:spPr>
      </p:pic>
      <p:pic>
        <p:nvPicPr>
          <p:cNvPr id="11" name="그림 10" descr="퍼즐, 직소퍼즐이(가) 표시된 사진&#10;&#10;자동 생성된 설명">
            <a:extLst>
              <a:ext uri="{FF2B5EF4-FFF2-40B4-BE49-F238E27FC236}">
                <a16:creationId xmlns:a16="http://schemas.microsoft.com/office/drawing/2014/main" id="{71F7E116-5028-5C20-C81C-EB5473E41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334" y="2897607"/>
            <a:ext cx="807386" cy="82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30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33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프로젝트 협업</a:t>
            </a:r>
            <a:r>
              <a:rPr lang="ko-KR" altLang="en-US" b="1" i="0" dirty="0">
                <a:effectLst/>
              </a:rPr>
              <a:t> 도구</a:t>
            </a:r>
            <a:endParaRPr lang="ko-KR" altLang="en-US" dirty="0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96F46E27-6691-6745-D58E-D716EACF5C1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참여자 초대와 관리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A23523D8-1A45-82BD-9F3B-72DB769D50F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초대를 통해 간단한 프로젝트 가입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참여자 등급 설정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참여자 외 프로젝트 조회 불가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C652769B-C0D8-B63D-4E95-ED62AB49C2C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강력한 관리메뉴 제공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5AEA4F2C-0AFE-A024-EB40-172B301D8E1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 err="1">
                <a:solidFill>
                  <a:schemeClr val="tx1"/>
                </a:solidFill>
                <a:effectLst/>
              </a:rPr>
              <a:t>개설자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 및 관리자용 메뉴 제공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참여자 관리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탈퇴 및 등급 설정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프로젝트 통계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370F9E64-1D0A-1115-8E12-076380BD3164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프로젝트 옵션 제공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0402CC15-769E-1B2A-B90A-489189B9009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중요업무 여부 설정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프로젝트 목록에서 보임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/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숨김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새로운 업무 및 피드백 알림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E370D58-2740-4BD3-2DF9-1D6827F8D82A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>
              <a:lnSpc>
                <a:spcPts val="15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 및 기한 관리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6AC8A488-383B-7215-8846-EC7E7CE82079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업무별 마감일 관리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프로젝트별 달력 제공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전체 일정 캘린더와 통합 조회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E9A3B5AD-61DF-A7D4-C8D7-C12ACF9A8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941" y="2867065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CBE0AE2B-EF3F-8638-972C-299A5890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043" y="2864420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E67F967C-758E-F90C-E70D-1BA63764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055" y="5845435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D77083E1-E672-A157-2489-479EFAEBA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055" y="5833671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06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34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i="0" dirty="0">
                <a:effectLst/>
              </a:rPr>
              <a:t>게시판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수많은 정보 공유와 업무 소통의 시작점입니다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게시물 통제 및 승인 게시판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462446"/>
            <a:ext cx="4721235" cy="1308792"/>
          </a:xfrm>
        </p:spPr>
        <p:txBody>
          <a:bodyPr>
            <a:noAutofit/>
          </a:bodyPr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무제한 게시판 생성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및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사용권한 설정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목적에 맞는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다양한 형태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로 제공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업무 친화도와 노하우 관리에 최적화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게시판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관리자의 승인 후 등록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게시판과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게시물별 접근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권한 설정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게시물의 유효기간 설정 </a:t>
            </a: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213E6013-41C0-7F79-4F31-61B8F445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0430" y="4148801"/>
            <a:ext cx="3890870" cy="22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72DAAD4A-A09B-3378-C36B-1EDA8681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681" y="3736521"/>
            <a:ext cx="3530484" cy="30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5544BA1B-727F-EC6A-08C4-BCB3FB354720}"/>
              </a:ext>
            </a:extLst>
          </p:cNvPr>
          <p:cNvSpPr/>
          <p:nvPr/>
        </p:nvSpPr>
        <p:spPr>
          <a:xfrm rot="16200000">
            <a:off x="8794340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ABB481C3-E69F-8648-9B96-A54800F1E510}"/>
              </a:ext>
            </a:extLst>
          </p:cNvPr>
          <p:cNvSpPr/>
          <p:nvPr/>
        </p:nvSpPr>
        <p:spPr>
          <a:xfrm rot="16200000">
            <a:off x="5075770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텍스트, 편지, 스크린샷, 디자인이(가) 표시된 사진&#10;&#10;자동 생성된 설명">
            <a:extLst>
              <a:ext uri="{FF2B5EF4-FFF2-40B4-BE49-F238E27FC236}">
                <a16:creationId xmlns:a16="http://schemas.microsoft.com/office/drawing/2014/main" id="{EFD0FC7B-A046-3391-E30B-7532B7741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264" y="2750019"/>
            <a:ext cx="721724" cy="779462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372CB2C5-5073-C9B5-E907-8A0A00E82A09}"/>
              </a:ext>
            </a:extLst>
          </p:cNvPr>
          <p:cNvGrpSpPr/>
          <p:nvPr/>
        </p:nvGrpSpPr>
        <p:grpSpPr>
          <a:xfrm>
            <a:off x="9337592" y="2750019"/>
            <a:ext cx="803713" cy="779462"/>
            <a:chOff x="9419581" y="2750019"/>
            <a:chExt cx="803713" cy="779462"/>
          </a:xfrm>
        </p:grpSpPr>
        <p:pic>
          <p:nvPicPr>
            <p:cNvPr id="10" name="그림 9" descr="텍스트, 편지, 스크린샷, 디자인이(가) 표시된 사진&#10;&#10;자동 생성된 설명">
              <a:extLst>
                <a:ext uri="{FF2B5EF4-FFF2-40B4-BE49-F238E27FC236}">
                  <a16:creationId xmlns:a16="http://schemas.microsoft.com/office/drawing/2014/main" id="{58E2E907-2468-3D2C-69D7-0974F0224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9581" y="2750019"/>
              <a:ext cx="721724" cy="779462"/>
            </a:xfrm>
            <a:prstGeom prst="rect">
              <a:avLst/>
            </a:prstGeom>
          </p:spPr>
        </p:pic>
        <p:pic>
          <p:nvPicPr>
            <p:cNvPr id="12" name="그림 11" descr="기어, 메탈웨어, 자동차 부품, 교통이(가) 표시된 사진&#10;&#10;자동 생성된 설명">
              <a:extLst>
                <a:ext uri="{FF2B5EF4-FFF2-40B4-BE49-F238E27FC236}">
                  <a16:creationId xmlns:a16="http://schemas.microsoft.com/office/drawing/2014/main" id="{FAD2BD15-2967-4DD1-19DC-B813EFAA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4182" y="3017080"/>
              <a:ext cx="469112" cy="4878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0876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4BB6AA1-D8D7-2EFA-4CDB-DA3544A7E353}"/>
              </a:ext>
            </a:extLst>
          </p:cNvPr>
          <p:cNvSpPr/>
          <p:nvPr/>
        </p:nvSpPr>
        <p:spPr>
          <a:xfrm>
            <a:off x="2814891" y="1774762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0C5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D7C6AD7-0906-95CB-5C49-F8C8A43DD655}"/>
              </a:ext>
            </a:extLst>
          </p:cNvPr>
          <p:cNvSpPr/>
          <p:nvPr/>
        </p:nvSpPr>
        <p:spPr>
          <a:xfrm>
            <a:off x="6932694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9B08697-B480-9608-42CC-E2F566C7D5F6}"/>
              </a:ext>
            </a:extLst>
          </p:cNvPr>
          <p:cNvSpPr/>
          <p:nvPr/>
        </p:nvSpPr>
        <p:spPr>
          <a:xfrm>
            <a:off x="2688431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35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0" i="0" dirty="0">
                <a:effectLst/>
              </a:rPr>
              <a:t>메일을 자동으로 게시판에 포스팅 </a:t>
            </a:r>
            <a:r>
              <a:rPr lang="en-US" altLang="ko-KR" b="0" i="0" dirty="0">
                <a:effectLst/>
              </a:rPr>
              <a:t>/ </a:t>
            </a:r>
            <a:r>
              <a:rPr lang="ko-KR" altLang="en-US" b="0" i="0" dirty="0">
                <a:effectLst/>
              </a:rPr>
              <a:t>공용메일에 대한 처리와 이력</a:t>
            </a:r>
            <a:r>
              <a:rPr lang="en-US" altLang="ko-KR" b="0" i="0" dirty="0">
                <a:effectLst/>
              </a:rPr>
              <a:t>, </a:t>
            </a:r>
            <a:r>
              <a:rPr lang="ko-KR" altLang="en-US" b="0" i="0" dirty="0">
                <a:effectLst/>
              </a:rPr>
              <a:t>소통이 용이</a:t>
            </a:r>
            <a:endParaRPr lang="en-US" altLang="ko-KR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게시판 메일 동기화 </a:t>
            </a:r>
            <a:r>
              <a:rPr lang="en-US" altLang="ko-KR" dirty="0"/>
              <a:t>_</a:t>
            </a:r>
            <a:r>
              <a:rPr lang="en-US" altLang="ko-KR" sz="1500" dirty="0"/>
              <a:t>THE GWARE</a:t>
            </a:r>
            <a:r>
              <a:rPr lang="ko-KR" altLang="en-US" sz="1500" dirty="0"/>
              <a:t>만의 특별한 게시판을 제공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64ED-28A1-3204-07BC-2E7E3D20B886}"/>
              </a:ext>
            </a:extLst>
          </p:cNvPr>
          <p:cNvSpPr txBox="1"/>
          <p:nvPr/>
        </p:nvSpPr>
        <p:spPr>
          <a:xfrm>
            <a:off x="7100680" y="4503882"/>
            <a:ext cx="3893127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여러 담당자에게 전달</a:t>
            </a:r>
            <a:endParaRPr kumimoji="0" lang="en-US" altLang="ko-KR" sz="13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답변과 조치에 대한 누락과 소통 부재 발생</a:t>
            </a:r>
            <a:endParaRPr kumimoji="0" lang="ko-KR" altLang="ko-KR" sz="13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1D9C236E-151B-1442-61DA-E9636E058AEF}"/>
              </a:ext>
            </a:extLst>
          </p:cNvPr>
          <p:cNvSpPr txBox="1">
            <a:spLocks/>
          </p:cNvSpPr>
          <p:nvPr/>
        </p:nvSpPr>
        <p:spPr>
          <a:xfrm>
            <a:off x="2855704" y="3947008"/>
            <a:ext cx="3894554" cy="139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 동기화 게시판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9F4A1-B192-2693-8763-3EAADEF79B99}"/>
              </a:ext>
            </a:extLst>
          </p:cNvPr>
          <p:cNvSpPr txBox="1"/>
          <p:nvPr/>
        </p:nvSpPr>
        <p:spPr>
          <a:xfrm>
            <a:off x="2857130" y="4510177"/>
            <a:ext cx="389374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수신메일 자동 게시물로 등록</a:t>
            </a:r>
            <a:endParaRPr kumimoji="0" lang="en-US" altLang="ko-KR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3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답글</a:t>
            </a:r>
            <a:r>
              <a:rPr lang="en-US" altLang="ko-KR" sz="13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/</a:t>
            </a:r>
            <a:r>
              <a:rPr lang="ko-KR" altLang="en-US" sz="1300" dirty="0">
                <a:solidFill>
                  <a:schemeClr val="bg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댓글로 처리현황 공유</a:t>
            </a:r>
            <a:endParaRPr kumimoji="0" lang="ko-KR" altLang="ko-KR" sz="13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0" name="내용 개체 틀 3">
            <a:extLst>
              <a:ext uri="{FF2B5EF4-FFF2-40B4-BE49-F238E27FC236}">
                <a16:creationId xmlns:a16="http://schemas.microsoft.com/office/drawing/2014/main" id="{93D89C30-7B4A-1BBD-D379-F32CF2D8BBC8}"/>
              </a:ext>
            </a:extLst>
          </p:cNvPr>
          <p:cNvSpPr txBox="1">
            <a:spLocks/>
          </p:cNvSpPr>
          <p:nvPr/>
        </p:nvSpPr>
        <p:spPr>
          <a:xfrm>
            <a:off x="7099254" y="3952972"/>
            <a:ext cx="3894554" cy="8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기존방식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AF510C0-7003-94D3-023E-0F3DDA142625}"/>
              </a:ext>
            </a:extLst>
          </p:cNvPr>
          <p:cNvSpPr/>
          <p:nvPr/>
        </p:nvSpPr>
        <p:spPr>
          <a:xfrm>
            <a:off x="7206609" y="2026804"/>
            <a:ext cx="1676831" cy="1676831"/>
          </a:xfrm>
          <a:prstGeom prst="roundRect">
            <a:avLst>
              <a:gd name="adj" fmla="val 711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DE0DDD7-0614-739D-2097-573D94AC2B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200" y="2466212"/>
            <a:ext cx="1647065" cy="954605"/>
          </a:xfrm>
          <a:prstGeom prst="rect">
            <a:avLst/>
          </a:prstGeom>
        </p:spPr>
      </p:pic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BB57D03A-C362-FF3B-0F02-4B1A719C9211}"/>
              </a:ext>
            </a:extLst>
          </p:cNvPr>
          <p:cNvSpPr/>
          <p:nvPr/>
        </p:nvSpPr>
        <p:spPr>
          <a:xfrm>
            <a:off x="2964516" y="2026804"/>
            <a:ext cx="1676831" cy="1676831"/>
          </a:xfrm>
          <a:prstGeom prst="roundRect">
            <a:avLst>
              <a:gd name="adj" fmla="val 7113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2F294E2-5FA7-38A3-BE97-0B9A372346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216" y="2493086"/>
            <a:ext cx="1640920" cy="749824"/>
          </a:xfrm>
          <a:prstGeom prst="rect">
            <a:avLst/>
          </a:prstGeom>
        </p:spPr>
      </p:pic>
      <p:pic>
        <p:nvPicPr>
          <p:cNvPr id="26" name="그림 25" descr="손, 노랑이(가) 표시된 사진&#10;&#10;중간 신뢰도로 자동 생성된 설명">
            <a:extLst>
              <a:ext uri="{FF2B5EF4-FFF2-40B4-BE49-F238E27FC236}">
                <a16:creationId xmlns:a16="http://schemas.microsoft.com/office/drawing/2014/main" id="{24E9843F-202F-50F0-4F09-82BA637B80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069" y="2549688"/>
            <a:ext cx="637270" cy="73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pic>
        <p:nvPicPr>
          <p:cNvPr id="27" name="그림 26" descr="플러그, 이어플러그이(가) 표시된 사진&#10;&#10;자동 생성된 설명">
            <a:extLst>
              <a:ext uri="{FF2B5EF4-FFF2-40B4-BE49-F238E27FC236}">
                <a16:creationId xmlns:a16="http://schemas.microsoft.com/office/drawing/2014/main" id="{99100EC1-8843-869C-F666-3077142317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493" y="2590092"/>
            <a:ext cx="606844" cy="648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8" name="타원 27">
            <a:extLst>
              <a:ext uri="{FF2B5EF4-FFF2-40B4-BE49-F238E27FC236}">
                <a16:creationId xmlns:a16="http://schemas.microsoft.com/office/drawing/2014/main" id="{0A148975-42CF-A32B-F44A-ED8F5023839E}"/>
              </a:ext>
            </a:extLst>
          </p:cNvPr>
          <p:cNvSpPr/>
          <p:nvPr/>
        </p:nvSpPr>
        <p:spPr>
          <a:xfrm>
            <a:off x="4413291" y="3398825"/>
            <a:ext cx="376120" cy="376120"/>
          </a:xfrm>
          <a:prstGeom prst="ellipse">
            <a:avLst/>
          </a:prstGeom>
          <a:noFill/>
          <a:ln w="76200">
            <a:solidFill>
              <a:srgbClr val="0C5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래픽 28">
            <a:extLst>
              <a:ext uri="{FF2B5EF4-FFF2-40B4-BE49-F238E27FC236}">
                <a16:creationId xmlns:a16="http://schemas.microsoft.com/office/drawing/2014/main" id="{3FFB2D68-025A-AC5E-8D59-D5BE9812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1029" y="3339608"/>
            <a:ext cx="478940" cy="4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71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36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i="0" dirty="0">
                <a:effectLst/>
              </a:rPr>
              <a:t>게시판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다양한 업무에 필요한 특수 목적 게시판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전광판 역할을 하는 알림 전용 게시판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작성자를 알 수 없는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익명게시판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담당자와 작성자의 비밀 유지를 위한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1:1 게시판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사진과 이미지 관리를 위한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앨범형 게시판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브라우저 하단에 전광판처럼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알림 표시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게시기간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과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조회할 대상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설정 </a:t>
            </a:r>
          </a:p>
        </p:txBody>
      </p:sp>
      <p:pic>
        <p:nvPicPr>
          <p:cNvPr id="16391" name="Picture 7">
            <a:extLst>
              <a:ext uri="{FF2B5EF4-FFF2-40B4-BE49-F238E27FC236}">
                <a16:creationId xmlns:a16="http://schemas.microsoft.com/office/drawing/2014/main" id="{5E137DA6-7555-F72C-BC73-72CE7FD6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74" y="3899883"/>
            <a:ext cx="4098662" cy="277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C8892F26-4FBD-ED39-64DA-F5957463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534" y="3757347"/>
            <a:ext cx="4046680" cy="30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49F243E3-073D-A573-CB4C-48A3CBC5291F}"/>
              </a:ext>
            </a:extLst>
          </p:cNvPr>
          <p:cNvSpPr/>
          <p:nvPr/>
        </p:nvSpPr>
        <p:spPr>
          <a:xfrm rot="16200000">
            <a:off x="9634408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AF9421D4-259D-AC04-9BD8-8C9A569A56DD}"/>
              </a:ext>
            </a:extLst>
          </p:cNvPr>
          <p:cNvSpPr/>
          <p:nvPr/>
        </p:nvSpPr>
        <p:spPr>
          <a:xfrm rot="16200000">
            <a:off x="445678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전자제품, 라우드스피커, 메가폰이(가) 표시된 사진&#10;&#10;자동 생성된 설명">
            <a:extLst>
              <a:ext uri="{FF2B5EF4-FFF2-40B4-BE49-F238E27FC236}">
                <a16:creationId xmlns:a16="http://schemas.microsoft.com/office/drawing/2014/main" id="{3EDF2B52-3ABC-D966-D818-E281414A61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129" y="2871047"/>
            <a:ext cx="703096" cy="7123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DECDE93-606F-A09D-240B-E5EFCB9F9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908" y="3230017"/>
            <a:ext cx="806482" cy="90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76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37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b="1" i="0" dirty="0">
                <a:effectLst/>
              </a:rPr>
              <a:t>게시판</a:t>
            </a:r>
            <a:endParaRPr lang="en-US" altLang="ko-KR" dirty="0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FD64611E-5F3C-B472-2564-501BA54E094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게시물 상태관리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0BF37316-B669-7FBD-612C-AC99294CB1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진행상태를 관리하고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검색합니다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59AB4A7C-B1AD-D116-A996-360FCC36019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게시물 알림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E2FC2EBD-0CD0-836A-1E44-B0179A673CA0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새 게시물이나 의견에 대한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알림을 설정합니다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3DB0C208-62D8-1306-D6DF-99DA059215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최상위 게시물 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E96B5387-25D5-3028-1D3B-C055304A479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게시판 최상위에 고정하고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기간을 설정합니다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723ACF0-7FA7-666B-251C-6877647EABB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조회 이력관리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49E7EA2A-F5BE-3785-E133-C39F5D36B02E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게시물 조회자의 이력을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관리합니다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5A96DD3-3EE9-40E9-0E70-86BE3A92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4" y="2875515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6B698E86-90C3-159D-25B6-11D2EAACE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013" y="2879442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308814E3-3151-3D13-8303-A85DE7B9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055" y="5874273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0F0CB128-D463-FEB1-B6F3-A219CC9E6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055" y="5866936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38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b="1" i="0" dirty="0">
                <a:effectLst/>
              </a:rPr>
              <a:t>게시판</a:t>
            </a:r>
            <a:endParaRPr lang="en-US" altLang="ko-KR" dirty="0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DEB714D0-9743-EEDA-30A8-97021A395FA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다양한 피드백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D5034C25-FC3F-964A-E4C3-BE0AA7A27A9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게시물의 좋아요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댓글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답글 등의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피드백 기능을 제공합니다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77467BFE-282C-3DD4-5604-4BB8C03FE54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나의 글 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E5EB76A6-9AC6-180C-B15D-6767EF4D13C8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승인요청과 임시보관부터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내가 작성한 글과 의견을 조회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관리합니다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12ADC203-CFAF-2414-A919-BD8850F3896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게시판 권한설정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DC36A0EE-5D44-BBD0-F57D-247302EFDAF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게시판별 관리자를 설정하고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사용권한을 관리합니다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2F91389C-A46A-B124-D86C-4397BA288E63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게시물별 양식적용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FCE83AD9-D62A-9B91-F84F-9C709D966DF2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작성 시 양식을 적용하여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확장된 업무를 수행할 수 있습니다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CCD000A-200C-06C7-1A17-6E76E360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4" y="2886027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BF489435-698E-D77E-D886-2BB5079F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516" y="2875515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449C4C32-2636-C528-B6AC-4CC98819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954" y="5864893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AF215A83-A85B-BD57-FA9E-31B69530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846" y="5866934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91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39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i="0" dirty="0">
                <a:effectLst/>
              </a:rPr>
              <a:t>일정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분류관리와 공유를 통해 편리하게 일정을 관리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744247-7BC4-4CE4-CCCB-358B65B0FFF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ko-KR" altLang="en-US" dirty="0"/>
              <a:t>공유일정</a:t>
            </a:r>
            <a:r>
              <a:rPr lang="en-US" altLang="ko-KR" dirty="0"/>
              <a:t>, </a:t>
            </a:r>
            <a:r>
              <a:rPr lang="ko-KR" altLang="en-US" dirty="0" err="1"/>
              <a:t>내일정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i="0" dirty="0">
                <a:effectLst/>
              </a:rPr>
              <a:t>개인별 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분류일정 관리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lang="ko-KR" altLang="en-US" i="0" dirty="0">
                <a:effectLst/>
              </a:rPr>
              <a:t>공유일정의 권한 설정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lang="ko-KR" altLang="en-US" i="0" dirty="0" err="1">
                <a:solidFill>
                  <a:schemeClr val="tx1"/>
                </a:solidFill>
                <a:effectLst/>
              </a:rPr>
              <a:t>할일과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 프로젝트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휴가 일정 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통합 조회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7B97387F-EEAD-E89B-3F97-4A3A95D5CA9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공유일정</a:t>
            </a:r>
            <a:r>
              <a:rPr lang="ko-KR" altLang="en-US" dirty="0"/>
              <a:t>으로 </a:t>
            </a:r>
            <a:r>
              <a:rPr lang="ko-KR" altLang="en-US" dirty="0">
                <a:solidFill>
                  <a:schemeClr val="tx1"/>
                </a:solidFill>
              </a:rPr>
              <a:t>분류</a:t>
            </a:r>
            <a:r>
              <a:rPr lang="ko-KR" altLang="en-US" dirty="0"/>
              <a:t>해 놓은 일정 </a:t>
            </a:r>
            <a:r>
              <a:rPr lang="ko-KR" altLang="en-US" dirty="0">
                <a:solidFill>
                  <a:schemeClr val="tx1"/>
                </a:solidFill>
              </a:rPr>
              <a:t>조회</a:t>
            </a:r>
            <a:endParaRPr lang="en-US" altLang="ko-KR" dirty="0">
              <a:solidFill>
                <a:schemeClr val="tx1"/>
              </a:solidFill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i="0" dirty="0">
                <a:effectLst/>
              </a:rPr>
              <a:t>날짜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장소</a:t>
            </a:r>
            <a:r>
              <a:rPr lang="en-US" altLang="ko-KR" i="0" dirty="0">
                <a:effectLst/>
              </a:rPr>
              <a:t>, </a:t>
            </a:r>
            <a:r>
              <a:rPr lang="ko-KR" altLang="en-US" i="0" dirty="0">
                <a:effectLst/>
              </a:rPr>
              <a:t>중요도 등 일정 추가 관리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lang="ko-KR" altLang="en-US" i="0" dirty="0">
                <a:effectLst/>
              </a:rPr>
              <a:t>월간일정 </a:t>
            </a:r>
            <a:r>
              <a:rPr lang="en-US" altLang="ko-KR" i="0" dirty="0">
                <a:effectLst/>
              </a:rPr>
              <a:t>/ </a:t>
            </a:r>
            <a:r>
              <a:rPr lang="ko-KR" altLang="en-US" i="0" dirty="0">
                <a:effectLst/>
              </a:rPr>
              <a:t>주간일정 </a:t>
            </a:r>
            <a:r>
              <a:rPr lang="en-US" altLang="ko-KR" i="0" dirty="0">
                <a:effectLst/>
              </a:rPr>
              <a:t>/ </a:t>
            </a:r>
            <a:r>
              <a:rPr lang="ko-KR" altLang="en-US" i="0" dirty="0">
                <a:effectLst/>
              </a:rPr>
              <a:t>목록 일정 기능 제공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endParaRPr lang="en-US" altLang="ko-KR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CA861FA0-6AEB-89BB-5F4C-AA3B0982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061" y="3600993"/>
            <a:ext cx="3240750" cy="38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 도형 6">
            <a:extLst>
              <a:ext uri="{FF2B5EF4-FFF2-40B4-BE49-F238E27FC236}">
                <a16:creationId xmlns:a16="http://schemas.microsoft.com/office/drawing/2014/main" id="{E8CCECA4-8E07-C08A-1C67-13A7C2984F77}"/>
              </a:ext>
            </a:extLst>
          </p:cNvPr>
          <p:cNvSpPr/>
          <p:nvPr/>
        </p:nvSpPr>
        <p:spPr>
          <a:xfrm rot="16200000">
            <a:off x="7906715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7A591D63-2E66-E925-08F7-59FE80D4F531}"/>
              </a:ext>
            </a:extLst>
          </p:cNvPr>
          <p:cNvSpPr/>
          <p:nvPr/>
        </p:nvSpPr>
        <p:spPr>
          <a:xfrm rot="16200000">
            <a:off x="5023815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EFD9DD9-A0FA-EA41-9150-7F587B306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456" y="3600993"/>
            <a:ext cx="3240750" cy="386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43566820-E9E1-FA4D-DA9C-6204B109E04C}"/>
              </a:ext>
            </a:extLst>
          </p:cNvPr>
          <p:cNvSpPr/>
          <p:nvPr/>
        </p:nvSpPr>
        <p:spPr>
          <a:xfrm>
            <a:off x="7186613" y="3724275"/>
            <a:ext cx="1487647" cy="3705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5D7ABEF3-9373-9696-FDAC-5D09CD36A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887" y="3852862"/>
            <a:ext cx="1644810" cy="3611867"/>
          </a:xfrm>
          <a:prstGeom prst="rect">
            <a:avLst/>
          </a:prstGeom>
        </p:spPr>
      </p:pic>
      <p:pic>
        <p:nvPicPr>
          <p:cNvPr id="16" name="그림 15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5FDE73D7-4450-5A6C-EA84-DFE8B0C478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912" y="2689119"/>
            <a:ext cx="707120" cy="735404"/>
          </a:xfrm>
          <a:prstGeom prst="rect">
            <a:avLst/>
          </a:prstGeom>
        </p:spPr>
      </p:pic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71893125-71A9-7080-F6E4-2BB62F35A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336" y="2479317"/>
            <a:ext cx="701505" cy="7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4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전자결재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전자결재는 디지털 기기와 결합하여 가장 빠르고 효율적인 </a:t>
            </a:r>
            <a:r>
              <a:rPr lang="ko-KR" altLang="en-US" dirty="0">
                <a:solidFill>
                  <a:srgbClr val="FFA53C"/>
                </a:solidFill>
              </a:rPr>
              <a:t>의사결정 도구</a:t>
            </a:r>
            <a:r>
              <a:rPr lang="ko-KR" altLang="en-US" dirty="0"/>
              <a:t>가 되었습니다</a:t>
            </a:r>
            <a:r>
              <a:rPr lang="en-US" altLang="ko-KR" dirty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수 많은 노하우가 담긴 다양한 </a:t>
            </a:r>
            <a:r>
              <a:rPr lang="ko-KR" altLang="en-US" dirty="0">
                <a:solidFill>
                  <a:srgbClr val="FFA53C"/>
                </a:solidFill>
              </a:rPr>
              <a:t>결재 프로세스와 </a:t>
            </a:r>
            <a:r>
              <a:rPr lang="ko-KR" altLang="en-US" dirty="0" err="1">
                <a:solidFill>
                  <a:srgbClr val="FFA53C"/>
                </a:solidFill>
              </a:rPr>
              <a:t>기간계</a:t>
            </a:r>
            <a:r>
              <a:rPr lang="ko-KR" altLang="en-US" dirty="0">
                <a:solidFill>
                  <a:srgbClr val="FFA53C"/>
                </a:solidFill>
              </a:rPr>
              <a:t> 시스템 연동 </a:t>
            </a:r>
            <a:r>
              <a:rPr lang="ko-KR" altLang="en-US" dirty="0"/>
              <a:t>등 우리 조직에 꼭 맞는 업종별</a:t>
            </a:r>
            <a:r>
              <a:rPr lang="en-US" altLang="ko-KR" dirty="0"/>
              <a:t>, </a:t>
            </a:r>
            <a:r>
              <a:rPr lang="ko-KR" altLang="en-US" dirty="0"/>
              <a:t>규모별</a:t>
            </a:r>
            <a:r>
              <a:rPr lang="en-US" altLang="ko-KR" dirty="0"/>
              <a:t>, </a:t>
            </a:r>
            <a:r>
              <a:rPr lang="ko-KR" altLang="en-US" dirty="0"/>
              <a:t>최적의 구성을 제공합니다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가장 빠르고 효율적인 의사결정 도구</a:t>
            </a: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95D08912-1A31-41AF-BB6B-7B94D373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200400"/>
            <a:ext cx="6796974" cy="3923166"/>
          </a:xfrm>
          <a:prstGeom prst="rect">
            <a:avLst/>
          </a:prstGeom>
        </p:spPr>
      </p:pic>
      <p:pic>
        <p:nvPicPr>
          <p:cNvPr id="15" name="그림 14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76B7651D-CA62-ADF3-215E-BE6D8AC2C8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142" y="4030398"/>
            <a:ext cx="2279045" cy="3891600"/>
          </a:xfrm>
          <a:prstGeom prst="rect">
            <a:avLst/>
          </a:prstGeom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092021A2-2361-36AE-4748-47D7766B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627" y="3752481"/>
            <a:ext cx="3945054" cy="26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교통 표지판, 상징, 표지판이(가) 표시된 사진&#10;&#10;자동 생성된 설명">
            <a:extLst>
              <a:ext uri="{FF2B5EF4-FFF2-40B4-BE49-F238E27FC236}">
                <a16:creationId xmlns:a16="http://schemas.microsoft.com/office/drawing/2014/main" id="{1A0BAFAB-5218-4108-8C32-DF665DD9D3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589" y="5424172"/>
            <a:ext cx="697576" cy="688962"/>
          </a:xfrm>
          <a:prstGeom prst="rect">
            <a:avLst/>
          </a:prstGeom>
        </p:spPr>
      </p:pic>
      <p:pic>
        <p:nvPicPr>
          <p:cNvPr id="13" name="그림 12" descr="사무용품, 공구, 사무 기기, 펜이(가) 표시된 사진&#10;&#10;자동 생성된 설명">
            <a:extLst>
              <a:ext uri="{FF2B5EF4-FFF2-40B4-BE49-F238E27FC236}">
                <a16:creationId xmlns:a16="http://schemas.microsoft.com/office/drawing/2014/main" id="{E598A2EA-E304-23EB-CF3E-4528648CD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936" y="3710769"/>
            <a:ext cx="736908" cy="756050"/>
          </a:xfrm>
          <a:prstGeom prst="rect">
            <a:avLst/>
          </a:prstGeom>
        </p:spPr>
      </p:pic>
      <p:pic>
        <p:nvPicPr>
          <p:cNvPr id="14" name="그림 13" descr="텍스트, 편지, 스크린샷, 디자인이(가) 표시된 사진&#10;&#10;자동 생성된 설명">
            <a:extLst>
              <a:ext uri="{FF2B5EF4-FFF2-40B4-BE49-F238E27FC236}">
                <a16:creationId xmlns:a16="http://schemas.microsoft.com/office/drawing/2014/main" id="{249DD9EC-0E38-9826-64EC-FFAEF9ED6A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74" y="2273021"/>
            <a:ext cx="704344" cy="760692"/>
          </a:xfrm>
          <a:prstGeom prst="rect">
            <a:avLst/>
          </a:prstGeom>
        </p:spPr>
      </p:pic>
      <p:pic>
        <p:nvPicPr>
          <p:cNvPr id="16" name="그림 15" descr="펜, 필기구, 사무용품, 마킹 도구이(가) 표시된 사진&#10;&#10;자동 생성된 설명">
            <a:extLst>
              <a:ext uri="{FF2B5EF4-FFF2-40B4-BE49-F238E27FC236}">
                <a16:creationId xmlns:a16="http://schemas.microsoft.com/office/drawing/2014/main" id="{E1B99F26-8270-F9A1-A707-C351F7691B1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582" y="2971881"/>
            <a:ext cx="735318" cy="726007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61E8F8C6-87E5-6D1A-067F-9EEDD1D08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6789" y="3915276"/>
            <a:ext cx="2571750" cy="4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42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40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b="1" i="0" dirty="0">
                <a:effectLst/>
              </a:rPr>
              <a:t>일정</a:t>
            </a:r>
            <a:endParaRPr lang="en-US" altLang="ko-KR" dirty="0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A81A1563-DEAD-DC02-34DF-968B008239A9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 미리 알림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27EFFDD6-870D-6351-BBFE-B0E5D0BD688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알림과 알림판을 통해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일정을 미리 통지합니다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667D625-45D0-85F2-C5F9-F10BCFA40663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일정분류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12F1DC80-FC4B-3E63-0C5F-EC85EE53F63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분류의 개인일정과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공유일정을 지정합니다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D3222DCB-DE72-FB01-0387-EBB330402E38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통합조회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39D630C7-0705-78B7-0CB9-901395BF4542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직원의 근태현황과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할일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프로젝트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일정을 캘린더에 표시하고 조회합니다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B7F4DE9D-0684-C17D-C5F0-6D6365B3321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나의 일정관리관리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A1BCD38A-56A1-E701-61AE-AF50AAFA38D7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오늘일정과 중요일정 및 내가 참여자로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지정된 일정을 조회합니다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0B03DAE9-18D1-6048-1BF4-5A5F3E59A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4" y="2886324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BA98E212-48B9-BC6E-BB44-1D4A6246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516" y="2883694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9E7D8599-428B-B67F-A902-8F08C328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480" y="5875454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15D5D204-A459-4235-A90C-C94BBE7D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065" y="5860672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06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41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dirty="0"/>
              <a:t>예약 및 자원관리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회의실을 예약하고</a:t>
            </a:r>
            <a:r>
              <a:rPr lang="en-US" altLang="ko-KR" b="1" i="0" dirty="0">
                <a:effectLst/>
              </a:rPr>
              <a:t>, </a:t>
            </a:r>
            <a:r>
              <a:rPr lang="ko-KR" altLang="en-US" b="1" i="0" dirty="0">
                <a:effectLst/>
              </a:rPr>
              <a:t>차량 운행일지를 작성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D522B907-1A1C-0F99-42CD-CE9DDFA49118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ko-KR" altLang="en-US" dirty="0"/>
              <a:t>자원 무한대 분류 생성 및 이력 관리</a:t>
            </a: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i="0" dirty="0">
                <a:solidFill>
                  <a:schemeClr val="tx1"/>
                </a:solidFill>
                <a:effectLst/>
              </a:rPr>
              <a:t>자원관리와 예약 및 기록관리</a:t>
            </a:r>
            <a:endParaRPr lang="en-US" altLang="ko-KR" i="0" dirty="0">
              <a:solidFill>
                <a:schemeClr val="tx1"/>
              </a:solidFill>
              <a:effectLst/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i="0" dirty="0">
                <a:effectLst/>
              </a:rPr>
              <a:t>예약에 대한 승인 기능</a:t>
            </a:r>
            <a:endParaRPr lang="en-US" altLang="ko-KR" i="0" dirty="0">
              <a:effectLst/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u="none" strike="noStrike" cap="none" normalizeH="0" baseline="0" dirty="0">
                <a:ln>
                  <a:noFill/>
                </a:ln>
              </a:rPr>
              <a:t>예약과 사용 </a:t>
            </a:r>
            <a:r>
              <a:rPr kumimoji="0" lang="ko-KR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</a:rPr>
              <a:t>현황표 제공</a:t>
            </a:r>
            <a:endParaRPr kumimoji="0" lang="ko-KR" altLang="ko-K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0C6010AA-20E0-7EA0-6CAD-D6841476FFA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i="0" dirty="0">
                <a:effectLst/>
              </a:rPr>
              <a:t>자원이 차량인 경우 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운행 기록 추가</a:t>
            </a:r>
            <a:r>
              <a:rPr lang="ko-KR" altLang="en-US" i="0" dirty="0">
                <a:effectLst/>
              </a:rPr>
              <a:t> 기능</a:t>
            </a:r>
            <a:endParaRPr lang="en-US" altLang="ko-KR" i="0" dirty="0">
              <a:effectLst/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i="0" dirty="0">
                <a:effectLst/>
              </a:rPr>
              <a:t>등록 자원에 대한 이전 및 이력 관리</a:t>
            </a:r>
            <a:endParaRPr lang="en-US" altLang="ko-KR" i="0" dirty="0">
              <a:effectLst/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u="none" strike="noStrike" cap="none" normalizeH="0" baseline="0" dirty="0">
                <a:ln>
                  <a:noFill/>
                </a:ln>
              </a:rPr>
              <a:t>자원에 대한 </a:t>
            </a:r>
            <a:r>
              <a:rPr kumimoji="0" lang="ko-KR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</a:rPr>
              <a:t>무한대 분류 생성 및 권한 부여</a:t>
            </a:r>
            <a:endParaRPr kumimoji="0" lang="en-US" altLang="ko-KR" u="none" strike="noStrike" cap="none" normalizeH="0" baseline="0" dirty="0">
              <a:ln>
                <a:noFill/>
              </a:ln>
              <a:solidFill>
                <a:schemeClr val="tx1"/>
              </a:solidFill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회의실 예약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0" lang="ko-KR" altLang="en-US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차량 사용과 사내의 자원을 통합 관리</a:t>
            </a: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E2CFD3A0-191F-0892-567D-7FD93942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432" y="3685295"/>
            <a:ext cx="4260008" cy="37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12FE4BAA-7BE1-FD85-8E49-32F78C252B09}"/>
              </a:ext>
            </a:extLst>
          </p:cNvPr>
          <p:cNvSpPr/>
          <p:nvPr/>
        </p:nvSpPr>
        <p:spPr>
          <a:xfrm rot="16200000">
            <a:off x="950141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B4DC2536-BA95-3733-6D23-BC314A3130B0}"/>
              </a:ext>
            </a:extLst>
          </p:cNvPr>
          <p:cNvSpPr/>
          <p:nvPr/>
        </p:nvSpPr>
        <p:spPr>
          <a:xfrm rot="16200000">
            <a:off x="463402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531695-63E1-388C-E847-76A700727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170" y="4446915"/>
            <a:ext cx="4260008" cy="30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79EFFB4-C360-09B1-8758-A300D05C61A4}"/>
              </a:ext>
            </a:extLst>
          </p:cNvPr>
          <p:cNvSpPr/>
          <p:nvPr/>
        </p:nvSpPr>
        <p:spPr>
          <a:xfrm>
            <a:off x="6500813" y="6396038"/>
            <a:ext cx="3943350" cy="107345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52E9C2A-8A4F-2CCE-559D-05806C336B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349" y="4611108"/>
            <a:ext cx="3964728" cy="1861132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9F07FD68-144F-DFBA-4604-B75C7C9D471B}"/>
              </a:ext>
            </a:extLst>
          </p:cNvPr>
          <p:cNvSpPr/>
          <p:nvPr/>
        </p:nvSpPr>
        <p:spPr>
          <a:xfrm>
            <a:off x="8453437" y="6600824"/>
            <a:ext cx="47624" cy="476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88540D7-BDC0-8FC0-0F50-FB8B0FAAE229}"/>
              </a:ext>
            </a:extLst>
          </p:cNvPr>
          <p:cNvSpPr/>
          <p:nvPr/>
        </p:nvSpPr>
        <p:spPr>
          <a:xfrm>
            <a:off x="8453437" y="6753220"/>
            <a:ext cx="47624" cy="476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FF1C067-159C-230F-7F26-7BE37B377D26}"/>
              </a:ext>
            </a:extLst>
          </p:cNvPr>
          <p:cNvSpPr/>
          <p:nvPr/>
        </p:nvSpPr>
        <p:spPr>
          <a:xfrm>
            <a:off x="8453437" y="6911335"/>
            <a:ext cx="47624" cy="476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A2D78AB4-E7C5-E835-091C-0C891C28C07C}"/>
              </a:ext>
            </a:extLst>
          </p:cNvPr>
          <p:cNvGrpSpPr/>
          <p:nvPr/>
        </p:nvGrpSpPr>
        <p:grpSpPr>
          <a:xfrm>
            <a:off x="4057842" y="2683597"/>
            <a:ext cx="776255" cy="779450"/>
            <a:chOff x="4057842" y="2703053"/>
            <a:chExt cx="776255" cy="779450"/>
          </a:xfrm>
        </p:grpSpPr>
        <p:pic>
          <p:nvPicPr>
            <p:cNvPr id="16" name="그림 15" descr="텍스트이(가) 표시된 사진&#10;&#10;자동 생성된 설명">
              <a:extLst>
                <a:ext uri="{FF2B5EF4-FFF2-40B4-BE49-F238E27FC236}">
                  <a16:creationId xmlns:a16="http://schemas.microsoft.com/office/drawing/2014/main" id="{059D4B6E-7674-13B3-4C9A-94BB11C7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7842" y="2703053"/>
              <a:ext cx="701505" cy="779450"/>
            </a:xfrm>
            <a:prstGeom prst="rect">
              <a:avLst/>
            </a:prstGeom>
          </p:spPr>
        </p:pic>
        <p:pic>
          <p:nvPicPr>
            <p:cNvPr id="24" name="그림 23" descr="펜, 필기구, 사무용품, 마킹 도구이(가) 표시된 사진&#10;&#10;자동 생성된 설명">
              <a:extLst>
                <a:ext uri="{FF2B5EF4-FFF2-40B4-BE49-F238E27FC236}">
                  <a16:creationId xmlns:a16="http://schemas.microsoft.com/office/drawing/2014/main" id="{9F15E087-B9ED-823C-8E9D-079CAE53A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864" y="2895600"/>
              <a:ext cx="329233" cy="325066"/>
            </a:xfrm>
            <a:prstGeom prst="rect">
              <a:avLst/>
            </a:prstGeom>
          </p:spPr>
        </p:pic>
      </p:grpSp>
      <p:pic>
        <p:nvPicPr>
          <p:cNvPr id="26" name="그림 25" descr="차량, 육상 차량, 바퀴, 시티카이(가) 표시된 사진&#10;&#10;자동 생성된 설명">
            <a:extLst>
              <a:ext uri="{FF2B5EF4-FFF2-40B4-BE49-F238E27FC236}">
                <a16:creationId xmlns:a16="http://schemas.microsoft.com/office/drawing/2014/main" id="{072CBF2A-0ADC-6C3A-C779-68AA4AC1B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14" y="3500538"/>
            <a:ext cx="808039" cy="6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4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42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예약 및 자원관리</a:t>
            </a:r>
            <a:endParaRPr lang="en-US" altLang="ko-KR" dirty="0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5BDAFB6A-4319-9B48-008C-DBC91A50E95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분류와 자원 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E9299C3E-6029-A165-07B8-60BBE3C16FC6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지원을 분류별로 나누고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사용 권한을 설정합니다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C74A684B-547C-22F0-DFD9-CE233076C58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예약 및 승인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2CBE2C18-4970-C70D-3546-E06062EB1151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자원을 예약하고 예약 시 승인을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요청하며 현황을 관리합니다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04BEF20E-DCED-382E-A351-6880DB2B9B3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예약현황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0FE1AF4C-7695-11A5-0927-C46D26B5099E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예약 및 사용 현황을 조회하고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이력을 관리합니다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3CFDDD14-BCC2-BE16-E08B-A7BDA85671A9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예약 알림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CE7206CF-D839-0385-B8A1-200A86F58B0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사용 요청에 대한 알림을 통해 관리자가</a:t>
            </a:r>
            <a:b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빠르게 요청을 승인합니다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57DC189C-6B47-7D01-5EF2-1481F47A1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950" y="2884188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47B8DCF9-CE01-F585-427B-AC41D26DA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480" y="5865378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A2E782A-B5C2-522A-EACD-4D88619CA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383" y="2894115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E73D9148-790A-F2D8-1781-D4F6EDEF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055" y="5868712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99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43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i="0" dirty="0">
                <a:effectLst/>
              </a:rPr>
              <a:t>설문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쉽고 빠른 설문 등록</a:t>
            </a:r>
            <a:r>
              <a:rPr lang="en-US" altLang="ko-KR" b="1" i="0" dirty="0">
                <a:effectLst/>
              </a:rPr>
              <a:t>, </a:t>
            </a:r>
            <a:r>
              <a:rPr lang="ko-KR" altLang="en-US" b="1" i="0" dirty="0">
                <a:effectLst/>
              </a:rPr>
              <a:t>직관적이고 정확한 결과 확인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이슈와 사안에 대해 다수결로 빠르게 의견 수렴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간편하고 손쉬운 방식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효과적인 여러 기능들로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설문 등록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참여자들의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의견과 건의사항이 한눈에!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i="0" u="none" strike="noStrike" cap="none" normalizeH="0" baseline="0" dirty="0">
                <a:ln>
                  <a:noFill/>
                </a:ln>
                <a:effectLst/>
              </a:rPr>
              <a:t>제안을 통해 결과 분석 및 </a:t>
            </a:r>
            <a:r>
              <a:rPr lang="ko-KR" altLang="en-US" dirty="0"/>
              <a:t>파악</a:t>
            </a: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단일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선택, 다중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선택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및 비고를 통한 의견 제공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기명, 무기명 투표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참여할 대상자 선별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투표 </a:t>
            </a:r>
          </a:p>
        </p:txBody>
      </p:sp>
      <p:pic>
        <p:nvPicPr>
          <p:cNvPr id="20488" name="Picture 8">
            <a:extLst>
              <a:ext uri="{FF2B5EF4-FFF2-40B4-BE49-F238E27FC236}">
                <a16:creationId xmlns:a16="http://schemas.microsoft.com/office/drawing/2014/main" id="{806674C3-79E1-1979-B17F-FD860442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098" y="3596171"/>
            <a:ext cx="4176515" cy="31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F68F9C2F-416D-B0B2-5044-E380F64B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246" y="3343825"/>
            <a:ext cx="4191144" cy="367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8DADF080-9119-6F50-3390-D6FE33E42F6A}"/>
              </a:ext>
            </a:extLst>
          </p:cNvPr>
          <p:cNvSpPr/>
          <p:nvPr/>
        </p:nvSpPr>
        <p:spPr>
          <a:xfrm rot="16200000">
            <a:off x="10464480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9D4851C6-C621-EB60-16B9-E75E4B0F52ED}"/>
              </a:ext>
            </a:extLst>
          </p:cNvPr>
          <p:cNvSpPr/>
          <p:nvPr/>
        </p:nvSpPr>
        <p:spPr>
          <a:xfrm rot="16200000">
            <a:off x="5386020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직사각형, 스크린샷, 다채로움, 사각형이(가) 표시된 사진&#10;&#10;자동 생성된 설명">
            <a:extLst>
              <a:ext uri="{FF2B5EF4-FFF2-40B4-BE49-F238E27FC236}">
                <a16:creationId xmlns:a16="http://schemas.microsoft.com/office/drawing/2014/main" id="{5B0838E2-1B6C-1D36-F08F-D4A9193CD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35" y="2589179"/>
            <a:ext cx="671377" cy="821686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A2EBD98C-FB83-1110-EA69-82721680C7D3}"/>
              </a:ext>
            </a:extLst>
          </p:cNvPr>
          <p:cNvGrpSpPr/>
          <p:nvPr/>
        </p:nvGrpSpPr>
        <p:grpSpPr>
          <a:xfrm>
            <a:off x="9712088" y="2551923"/>
            <a:ext cx="755677" cy="695562"/>
            <a:chOff x="9712088" y="2551923"/>
            <a:chExt cx="755677" cy="695562"/>
          </a:xfrm>
        </p:grpSpPr>
        <p:pic>
          <p:nvPicPr>
            <p:cNvPr id="10" name="그림 9" descr="스마일리, 이모티콘, 미소, 노랑이(가) 표시된 사진&#10;&#10;자동 생성된 설명">
              <a:extLst>
                <a:ext uri="{FF2B5EF4-FFF2-40B4-BE49-F238E27FC236}">
                  <a16:creationId xmlns:a16="http://schemas.microsoft.com/office/drawing/2014/main" id="{42F3ED64-5C12-9F13-001B-117C54F06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2088" y="2551923"/>
              <a:ext cx="695562" cy="695562"/>
            </a:xfrm>
            <a:prstGeom prst="rect">
              <a:avLst/>
            </a:prstGeom>
          </p:spPr>
        </p:pic>
        <p:pic>
          <p:nvPicPr>
            <p:cNvPr id="15" name="그림 14" descr="로고, 블랙, 화이트, 디자인이(가) 표시된 사진&#10;&#10;자동 생성된 설명">
              <a:extLst>
                <a:ext uri="{FF2B5EF4-FFF2-40B4-BE49-F238E27FC236}">
                  <a16:creationId xmlns:a16="http://schemas.microsoft.com/office/drawing/2014/main" id="{AC763A30-D0DE-1007-5867-B5B85F864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62148" y="2829396"/>
              <a:ext cx="305617" cy="30561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7863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44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i="0" dirty="0">
                <a:effectLst/>
              </a:rPr>
              <a:t>설문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목적에 맞는 설문 진행을 위한 선택지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설문 참여자 지정을 통한 보안 강화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>
                <a:solidFill>
                  <a:schemeClr val="tx1"/>
                </a:solidFill>
                <a:effectLst/>
              </a:rPr>
              <a:t>기명</a:t>
            </a:r>
            <a:r>
              <a:rPr lang="en-US" altLang="ko-KR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무기명 </a:t>
            </a:r>
            <a:r>
              <a:rPr lang="ko-KR" altLang="en-US" i="0" dirty="0">
                <a:effectLst/>
              </a:rPr>
              <a:t>투표와 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결과 공개</a:t>
            </a:r>
            <a:r>
              <a:rPr lang="en-US" altLang="ko-KR" i="0" dirty="0">
                <a:solidFill>
                  <a:schemeClr val="tx1"/>
                </a:solidFill>
                <a:effectLst/>
              </a:rPr>
              <a:t>, 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비공개 </a:t>
            </a:r>
            <a:r>
              <a:rPr lang="ko-KR" altLang="en-US" i="0" dirty="0">
                <a:effectLst/>
              </a:rPr>
              <a:t>설정을 지원하여 상황에 맞는 설문 방식을 골라 설문을 진행할 수 있습니다</a:t>
            </a:r>
            <a:r>
              <a:rPr lang="en-US" altLang="ko-KR" i="0" dirty="0">
                <a:effectLst/>
              </a:rPr>
              <a:t>.</a:t>
            </a: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462446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i="0" dirty="0">
                <a:effectLst/>
              </a:rPr>
              <a:t>민감한 주제에 대해서는 </a:t>
            </a:r>
            <a:r>
              <a:rPr lang="ko-KR" altLang="en-US" i="0" dirty="0">
                <a:solidFill>
                  <a:schemeClr val="tx1"/>
                </a:solidFill>
                <a:effectLst/>
              </a:rPr>
              <a:t>참여 대상을 지정</a:t>
            </a:r>
            <a:r>
              <a:rPr lang="ko-KR" altLang="en-US" i="0" dirty="0">
                <a:effectLst/>
              </a:rPr>
              <a:t>하여 설문을 진행할 수 있습니다</a:t>
            </a:r>
            <a:r>
              <a:rPr lang="en-US" altLang="ko-KR" i="0" dirty="0">
                <a:effectLst/>
              </a:rPr>
              <a:t>.</a:t>
            </a: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AA358202-C00F-3F68-B78A-5FE7FC77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060" y="3913088"/>
            <a:ext cx="4337254" cy="29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A31F0B2C-7411-92F3-A0AF-BC7091C3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174" y="3913088"/>
            <a:ext cx="4337254" cy="29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AD7F24F4-6F5F-A876-E686-0103A0BF9EB9}"/>
              </a:ext>
            </a:extLst>
          </p:cNvPr>
          <p:cNvSpPr/>
          <p:nvPr/>
        </p:nvSpPr>
        <p:spPr>
          <a:xfrm rot="16200000">
            <a:off x="9423788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339942D5-7370-BC1D-03A3-55D36F8BDDAC}"/>
              </a:ext>
            </a:extLst>
          </p:cNvPr>
          <p:cNvSpPr/>
          <p:nvPr/>
        </p:nvSpPr>
        <p:spPr>
          <a:xfrm rot="16200000">
            <a:off x="4244497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AECB4E9-6EEC-7374-881D-6C073927F530}"/>
              </a:ext>
            </a:extLst>
          </p:cNvPr>
          <p:cNvGrpSpPr/>
          <p:nvPr/>
        </p:nvGrpSpPr>
        <p:grpSpPr>
          <a:xfrm>
            <a:off x="3748602" y="3126478"/>
            <a:ext cx="1372627" cy="460190"/>
            <a:chOff x="3742252" y="3151878"/>
            <a:chExt cx="1372627" cy="460190"/>
          </a:xfrm>
        </p:grpSpPr>
        <p:pic>
          <p:nvPicPr>
            <p:cNvPr id="8" name="그림 7" descr="노랑, 만화 영화, 스마일리이(가) 표시된 사진&#10;&#10;자동 생성된 설명">
              <a:extLst>
                <a:ext uri="{FF2B5EF4-FFF2-40B4-BE49-F238E27FC236}">
                  <a16:creationId xmlns:a16="http://schemas.microsoft.com/office/drawing/2014/main" id="{338C9419-B0EE-84A0-FFF6-E6617B4E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2252" y="3157933"/>
              <a:ext cx="435970" cy="448080"/>
            </a:xfrm>
            <a:prstGeom prst="rect">
              <a:avLst/>
            </a:prstGeom>
          </p:spPr>
        </p:pic>
        <p:pic>
          <p:nvPicPr>
            <p:cNvPr id="10" name="그림 9" descr="원, 클립아트이(가) 표시된 사진&#10;&#10;자동 생성된 설명">
              <a:extLst>
                <a:ext uri="{FF2B5EF4-FFF2-40B4-BE49-F238E27FC236}">
                  <a16:creationId xmlns:a16="http://schemas.microsoft.com/office/drawing/2014/main" id="{D45362FF-D02D-F774-C17A-803710008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0553" y="3157933"/>
              <a:ext cx="435970" cy="448080"/>
            </a:xfrm>
            <a:prstGeom prst="rect">
              <a:avLst/>
            </a:prstGeom>
          </p:spPr>
        </p:pic>
        <p:pic>
          <p:nvPicPr>
            <p:cNvPr id="12" name="그림 11" descr="노랑, 스마일리, 이모티콘, 만화 영화이(가) 표시된 사진&#10;&#10;자동 생성된 설명">
              <a:extLst>
                <a:ext uri="{FF2B5EF4-FFF2-40B4-BE49-F238E27FC236}">
                  <a16:creationId xmlns:a16="http://schemas.microsoft.com/office/drawing/2014/main" id="{6FEA7ECD-E5D0-BB39-7F62-D4E62917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6523" y="3151878"/>
              <a:ext cx="478356" cy="460190"/>
            </a:xfrm>
            <a:prstGeom prst="rect">
              <a:avLst/>
            </a:prstGeom>
          </p:spPr>
        </p:pic>
      </p:grpSp>
      <p:pic>
        <p:nvPicPr>
          <p:cNvPr id="15" name="그림 14" descr="이어플러그, 플러그, 노랑, 이어폰이(가) 표시된 사진&#10;&#10;자동 생성된 설명">
            <a:extLst>
              <a:ext uri="{FF2B5EF4-FFF2-40B4-BE49-F238E27FC236}">
                <a16:creationId xmlns:a16="http://schemas.microsoft.com/office/drawing/2014/main" id="{5E4C2FE8-0C70-EDCC-449D-5A1CD8604B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033" y="2964761"/>
            <a:ext cx="732220" cy="6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58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45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b="1" i="0" dirty="0">
                <a:effectLst/>
              </a:rPr>
              <a:t>설문</a:t>
            </a:r>
            <a:endParaRPr lang="en-US" altLang="ko-KR" dirty="0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49071755-D56F-BAF2-F51E-E58FEC883451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ko-KR" altLang="en-US" sz="1800" b="1" dirty="0" err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여러개의</a:t>
            </a: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설문지 제공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981731BF-A803-92A0-174F-8B34697F4A3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한번에 최대 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10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개의 질문을 제공하여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설문지로 활용할 수 있습니다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.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7E4D305-6B4D-064C-CFD4-2824C1F91A5F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 결과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5E9DC777-C561-2383-E5CD-C7C1A0E4E1CE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결과를 그래프와 통계로 제공하고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기명의 경우 선택자를 확인합니다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.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467EE46D-F04A-13F7-1186-FB04773385DB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이미지 첨부와 </a:t>
            </a: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의견란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EDC40EEB-BC09-43F3-3A1F-58D2AD17B78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보기 선택에 사진을 첨부하고</a:t>
            </a:r>
            <a:br>
              <a:rPr lang="ko-KR" altLang="en-US" sz="1100" dirty="0">
                <a:solidFill>
                  <a:schemeClr val="tx1"/>
                </a:solidFill>
              </a:rPr>
            </a:br>
            <a:r>
              <a:rPr lang="ko-KR" altLang="en-US" sz="1100" b="0" i="0" dirty="0" err="1">
                <a:solidFill>
                  <a:schemeClr val="tx1"/>
                </a:solidFill>
                <a:effectLst/>
              </a:rPr>
              <a:t>의견란을</a:t>
            </a:r>
            <a:r>
              <a:rPr lang="ko-KR" altLang="en-US" sz="1100" b="0" i="0" dirty="0">
                <a:solidFill>
                  <a:schemeClr val="tx1"/>
                </a:solidFill>
                <a:effectLst/>
              </a:rPr>
              <a:t> 지정할 수 있습니다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</a:rPr>
              <a:t>.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DA80D555-FA66-8E37-3630-061618B118D8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 및 기한 관리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9842C5DE-C9D6-0809-5B0C-91F34CB9E38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참여 대상을 설정하고 미참여자에게</a:t>
            </a:r>
            <a:br>
              <a:rPr lang="ko-KR" altLang="en-US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참여 독려 알림을 보낼 수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30244ED-8184-6BDB-5264-CCBDF8AB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291" y="2953761"/>
            <a:ext cx="1576184" cy="9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612F6E40-4A27-E873-A7C2-A9C68F32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7118" y="2953761"/>
            <a:ext cx="1576184" cy="9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CAF0BF1E-B511-A765-4FE8-D6F0E701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465" y="5915182"/>
            <a:ext cx="1576184" cy="9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>
            <a:extLst>
              <a:ext uri="{FF2B5EF4-FFF2-40B4-BE49-F238E27FC236}">
                <a16:creationId xmlns:a16="http://schemas.microsoft.com/office/drawing/2014/main" id="{DD7AF1A9-DA84-C77D-726F-E4BAAB0D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867" y="5915182"/>
            <a:ext cx="1576184" cy="9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32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46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dirty="0" err="1"/>
              <a:t>할일과</a:t>
            </a:r>
            <a:r>
              <a:rPr lang="ko-KR" altLang="en-US" b="1" dirty="0"/>
              <a:t> 메모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dirty="0"/>
              <a:t>다른 메뉴들과 연동하여 쉽게 </a:t>
            </a:r>
            <a:r>
              <a:rPr lang="ko-KR" altLang="en-US" dirty="0" err="1"/>
              <a:t>할일</a:t>
            </a:r>
            <a:r>
              <a:rPr lang="ko-KR" altLang="en-US" dirty="0"/>
              <a:t> 기록</a:t>
            </a:r>
            <a:r>
              <a:rPr lang="en-US" altLang="ko-KR" dirty="0"/>
              <a:t>, </a:t>
            </a:r>
            <a:r>
              <a:rPr lang="ko-KR" altLang="en-US" dirty="0"/>
              <a:t>관리</a:t>
            </a: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D9BAA590-3666-976E-69C6-F3A8E494050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ko-KR" altLang="en-US" dirty="0"/>
              <a:t>간단한 메모 저장공간</a:t>
            </a: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담당업무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ko-K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업무요청으로 </a:t>
            </a:r>
            <a:r>
              <a:rPr kumimoji="0" lang="ko-KR" altLang="en-US" i="0" u="none" strike="noStrike" cap="none" normalizeH="0" baseline="0" dirty="0">
                <a:ln>
                  <a:noFill/>
                </a:ln>
                <a:effectLst/>
              </a:rPr>
              <a:t>업무의 효율성 증가</a:t>
            </a:r>
            <a:endParaRPr lang="en-US" altLang="ko-KR" dirty="0"/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담당 완료 요청</a:t>
            </a:r>
            <a:r>
              <a:rPr kumimoji="0" lang="ko-KR" altLang="en-US" i="0" u="none" strike="noStrike" cap="none" normalizeH="0" baseline="0" dirty="0">
                <a:ln>
                  <a:noFill/>
                </a:ln>
                <a:effectLst/>
              </a:rPr>
              <a:t>으로 체계적인 관리 및 다양한 분류 지정</a:t>
            </a:r>
            <a:endParaRPr kumimoji="0" lang="en-US" altLang="ko-KR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메일, 게시판 등 다른 메뉴에서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스크랩으로 </a:t>
            </a:r>
            <a:r>
              <a:rPr kumimoji="0" lang="ko-KR" altLang="ko-KR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할일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기록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오늘 일정,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기간 설정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및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진행 상태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관리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A1E08221-2E00-62DB-2870-CA903B6CE3F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20</a:t>
            </a:r>
            <a:r>
              <a:rPr lang="ko-KR" altLang="en-US" dirty="0">
                <a:solidFill>
                  <a:schemeClr val="tx1"/>
                </a:solidFill>
              </a:rPr>
              <a:t>개</a:t>
            </a:r>
            <a:r>
              <a:rPr lang="ko-KR" altLang="en-US" dirty="0"/>
              <a:t>의 메모 저장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웹 </a:t>
            </a:r>
            <a:r>
              <a:rPr kumimoji="0" lang="ko-KR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포스트잇</a:t>
            </a:r>
            <a:r>
              <a:rPr kumimoji="0" lang="ko-KR" altLang="en-US" i="0" u="none" strike="noStrike" cap="none" normalizeH="0" baseline="0" dirty="0">
                <a:ln>
                  <a:noFill/>
                </a:ln>
                <a:effectLst/>
              </a:rPr>
              <a:t> 기능 제공</a:t>
            </a:r>
            <a:br>
              <a:rPr kumimoji="0" lang="en-US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en-US" i="0" u="none" strike="noStrike" cap="none" normalizeH="0" baseline="0" dirty="0">
                <a:ln>
                  <a:noFill/>
                </a:ln>
                <a:effectLst/>
              </a:rPr>
              <a:t>파란색으로 공간 저장 표시</a:t>
            </a:r>
            <a:endParaRPr kumimoji="0" lang="en-US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D99CFD0F-AD8B-C5E5-AA1B-03054BBE5E5B}"/>
              </a:ext>
            </a:extLst>
          </p:cNvPr>
          <p:cNvSpPr/>
          <p:nvPr/>
        </p:nvSpPr>
        <p:spPr>
          <a:xfrm rot="16200000">
            <a:off x="8280788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4379B369-B858-523A-95B1-D967D1E1024C}"/>
              </a:ext>
            </a:extLst>
          </p:cNvPr>
          <p:cNvSpPr/>
          <p:nvPr/>
        </p:nvSpPr>
        <p:spPr>
          <a:xfrm rot="16200000">
            <a:off x="4940688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텍스트, 사무용품, 일반 보급, 필기구이(가) 표시된 사진&#10;&#10;자동 생성된 설명">
            <a:extLst>
              <a:ext uri="{FF2B5EF4-FFF2-40B4-BE49-F238E27FC236}">
                <a16:creationId xmlns:a16="http://schemas.microsoft.com/office/drawing/2014/main" id="{CF760E0B-9CB1-FEE8-0092-945575D1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579" y="2843392"/>
            <a:ext cx="688214" cy="757034"/>
          </a:xfrm>
          <a:prstGeom prst="rect">
            <a:avLst/>
          </a:prstGeom>
        </p:spPr>
      </p:pic>
      <p:pic>
        <p:nvPicPr>
          <p:cNvPr id="10" name="그림 9" descr="디자인이(가) 표시된 사진&#10;&#10;낮은 신뢰도로 자동 생성된 설명">
            <a:extLst>
              <a:ext uri="{FF2B5EF4-FFF2-40B4-BE49-F238E27FC236}">
                <a16:creationId xmlns:a16="http://schemas.microsoft.com/office/drawing/2014/main" id="{86300E3C-78C8-936A-1C52-C6D17B094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541" y="2871279"/>
            <a:ext cx="707876" cy="77669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8E2DE785-43EB-D4DF-AFD2-CCE0AD5F4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77" y="4301116"/>
            <a:ext cx="3076575" cy="213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1" name="그림 10" descr="텍스트, 스크린샷, 번호, 운영 체제이(가) 표시된 사진&#10;&#10;자동 생성된 설명">
            <a:extLst>
              <a:ext uri="{FF2B5EF4-FFF2-40B4-BE49-F238E27FC236}">
                <a16:creationId xmlns:a16="http://schemas.microsoft.com/office/drawing/2014/main" id="{F3AD1380-91AB-2863-FC94-8E3AB6A89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1" y="3577951"/>
            <a:ext cx="3140125" cy="3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74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47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할일과</a:t>
            </a:r>
            <a:r>
              <a:rPr lang="ko-KR" altLang="en-US" b="1" dirty="0"/>
              <a:t> 메모</a:t>
            </a:r>
            <a:endParaRPr lang="en-US" altLang="ko-KR" dirty="0"/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5D9CA67C-E19F-8DFF-7313-C4014606D48F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dirty="0" err="1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할일</a:t>
            </a: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상태 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B9422131-7DA1-1698-1C2B-3622AE94074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예정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진행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완료 등의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상태를 관리합니다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9" name="텍스트 개체 틀 28">
            <a:extLst>
              <a:ext uri="{FF2B5EF4-FFF2-40B4-BE49-F238E27FC236}">
                <a16:creationId xmlns:a16="http://schemas.microsoft.com/office/drawing/2014/main" id="{6220B02A-057E-3571-730D-55D02A9B86BC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담당 요청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7A3C8C71-A8EA-F3E6-AF7E-8175329D3ECD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담당 업무 요청 및 확인으로 작성자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수신자 모두 </a:t>
            </a:r>
            <a:r>
              <a:rPr lang="ko-KR" altLang="en-US" b="0" i="0" dirty="0">
                <a:solidFill>
                  <a:schemeClr val="tx1"/>
                </a:solidFill>
                <a:effectLst/>
              </a:rPr>
              <a:t>체계적으로</a:t>
            </a:r>
            <a: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업무를 공유하고 원하는 상태로 관리할 수 있습니다</a:t>
            </a:r>
            <a:r>
              <a:rPr lang="en-US" altLang="ko-KR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E9AF30BF-30AC-E8E3-7EC3-E00B897D37B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할일로</a:t>
            </a: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스크랩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2" name="텍스트 개체 틀 31">
            <a:extLst>
              <a:ext uri="{FF2B5EF4-FFF2-40B4-BE49-F238E27FC236}">
                <a16:creationId xmlns:a16="http://schemas.microsoft.com/office/drawing/2014/main" id="{DD35D09F-96BF-4A99-C3C4-A63F202FA259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게시판 등에서 스크랩하여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할일로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등록하고 보관할 수 있습니다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F7F3B8DB-D677-75C1-579C-10CFF5E23A56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일정에 내 </a:t>
            </a: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할일</a:t>
            </a: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표시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32678ED5-7C61-7EDE-6AC3-4588BF23E3F7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일정에서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할일에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체크를 하면 전체일정 달력에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할일이</a:t>
            </a:r>
            <a:b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표시되어 업무를 놓치는 일을 방지할 수 있습니다</a:t>
            </a:r>
            <a:r>
              <a:rPr lang="en-US" altLang="ko-KR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D7A65ADD-2A85-813B-A266-A15B5A5B45DE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r>
              <a:rPr lang="ko-KR" altLang="en-US" dirty="0"/>
              <a:t>분류 지정</a:t>
            </a:r>
            <a:endParaRPr lang="en-US" altLang="ko-KR" dirty="0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D015914-5806-97BE-2B1C-30C968BD638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chemeClr val="tx1"/>
                </a:solidFill>
              </a:rPr>
              <a:t>분류별</a:t>
            </a:r>
            <a:r>
              <a:rPr lang="ko-KR" altLang="en-US" dirty="0">
                <a:solidFill>
                  <a:schemeClr val="tx1"/>
                </a:solidFill>
              </a:rPr>
              <a:t> 색상을 지정하고 무제한으로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chemeClr val="tx1"/>
                </a:solidFill>
              </a:rPr>
              <a:t>분류를 생성할 수 있습니다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47027AE-AD55-919C-D707-1697CE5D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4" y="2879358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0A1DC81A-F31B-CF41-91FD-7C0D1639C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589" y="5873123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그룹 43">
            <a:extLst>
              <a:ext uri="{FF2B5EF4-FFF2-40B4-BE49-F238E27FC236}">
                <a16:creationId xmlns:a16="http://schemas.microsoft.com/office/drawing/2014/main" id="{B7605013-0E41-2A62-A360-D320C5CD7ACA}"/>
              </a:ext>
            </a:extLst>
          </p:cNvPr>
          <p:cNvGrpSpPr/>
          <p:nvPr/>
        </p:nvGrpSpPr>
        <p:grpSpPr>
          <a:xfrm>
            <a:off x="8453846" y="5853748"/>
            <a:ext cx="1876425" cy="1076325"/>
            <a:chOff x="8453846" y="6067757"/>
            <a:chExt cx="1876425" cy="1076325"/>
          </a:xfrm>
        </p:grpSpPr>
        <p:pic>
          <p:nvPicPr>
            <p:cNvPr id="22536" name="Picture 8">
              <a:extLst>
                <a:ext uri="{FF2B5EF4-FFF2-40B4-BE49-F238E27FC236}">
                  <a16:creationId xmlns:a16="http://schemas.microsoft.com/office/drawing/2014/main" id="{86A942F1-A165-A984-67D2-A47A16560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846" y="6067757"/>
              <a:ext cx="1876425" cy="107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D295B9F2-02EC-3D64-CED5-068710597BE2}"/>
                </a:ext>
              </a:extLst>
            </p:cNvPr>
            <p:cNvSpPr/>
            <p:nvPr/>
          </p:nvSpPr>
          <p:spPr>
            <a:xfrm>
              <a:off x="8474869" y="6114087"/>
              <a:ext cx="1837531" cy="974725"/>
            </a:xfrm>
            <a:prstGeom prst="roundRect">
              <a:avLst>
                <a:gd name="adj" fmla="val 55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403910BA-750B-F710-9B33-11D700540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1699" y="6432867"/>
              <a:ext cx="1823494" cy="325119"/>
            </a:xfrm>
            <a:prstGeom prst="rect">
              <a:avLst/>
            </a:prstGeom>
          </p:spPr>
        </p:pic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97A8651-2A77-C866-B782-90249BFDB6F6}"/>
              </a:ext>
            </a:extLst>
          </p:cNvPr>
          <p:cNvSpPr/>
          <p:nvPr/>
        </p:nvSpPr>
        <p:spPr>
          <a:xfrm>
            <a:off x="3595688" y="2897981"/>
            <a:ext cx="1873820" cy="1026319"/>
          </a:xfrm>
          <a:prstGeom prst="roundRect">
            <a:avLst>
              <a:gd name="adj" fmla="val 9190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D62FD0D5-EA1B-0116-0C83-E59573201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9533" y="3266588"/>
            <a:ext cx="1748286" cy="442096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A8E4A40-2E1D-73A2-5850-EAA5DCDF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723" y="5856129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402480E-A7A2-88FA-BBA3-BD1BDD21A8B9}"/>
              </a:ext>
            </a:extLst>
          </p:cNvPr>
          <p:cNvSpPr/>
          <p:nvPr/>
        </p:nvSpPr>
        <p:spPr>
          <a:xfrm>
            <a:off x="7402784" y="2897981"/>
            <a:ext cx="1873820" cy="1026319"/>
          </a:xfrm>
          <a:prstGeom prst="roundRect">
            <a:avLst>
              <a:gd name="adj" fmla="val 9190"/>
            </a:avLst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B414E4F-AE6D-AC62-931C-F39D80B8B9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762" b="4155"/>
          <a:stretch/>
        </p:blipFill>
        <p:spPr>
          <a:xfrm>
            <a:off x="7450912" y="2946714"/>
            <a:ext cx="415828" cy="44269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0DBA92A-FE7D-A79D-7198-EE90820DED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6740" y="2917782"/>
            <a:ext cx="1360894" cy="51033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B6711A9-B770-090D-EF3F-5740958C23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7855" y="3199457"/>
            <a:ext cx="1271863" cy="68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80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48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i="0" dirty="0">
                <a:effectLst/>
              </a:rPr>
              <a:t>기타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6034" y="1932901"/>
            <a:ext cx="4721235" cy="8934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즐겨찾기</a:t>
            </a:r>
            <a:endParaRPr lang="en-US" altLang="ko-KR" b="1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ko-KR" altLang="en-US" b="1" dirty="0"/>
              <a:t>자주 사용하는 메뉴나 중요한 문서를 바로 연결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721235" cy="8934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통합검색</a:t>
            </a:r>
            <a:endParaRPr lang="en-US" altLang="ko-KR" b="1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ko-KR" altLang="en-US" b="1" dirty="0"/>
              <a:t>전체 메뉴를 대상으로 문서를 검색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898594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브라우저가 바뀌거나 임시 </a:t>
            </a:r>
            <a:r>
              <a:rPr kumimoji="0" lang="ko-KR" altLang="ko-KR" i="0" u="none" strike="noStrike" cap="none" normalizeH="0" baseline="0" dirty="0" err="1">
                <a:ln>
                  <a:noFill/>
                </a:ln>
                <a:effectLst/>
              </a:rPr>
              <a:t>PC에서도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즐겨찾기 유지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내부 문서에서 바로 </a:t>
            </a:r>
            <a:r>
              <a:rPr kumimoji="0" lang="ko-KR" altLang="ko-KR" i="0" u="none" strike="noStrike" cap="none" normalizeH="0" baseline="0" dirty="0" err="1">
                <a:ln>
                  <a:noFill/>
                </a:ln>
                <a:effectLst/>
              </a:rPr>
              <a:t>즐겨찾기로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지정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폴더 설정으로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무제한 즐겨찾기 지원 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898594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전체 게시물을 대상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으로 상세 검색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AND 와 OR 검색 조건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제공 및 본문 검색 </a:t>
            </a:r>
          </a:p>
        </p:txBody>
      </p:sp>
      <p:pic>
        <p:nvPicPr>
          <p:cNvPr id="25610" name="Picture 10">
            <a:extLst>
              <a:ext uri="{FF2B5EF4-FFF2-40B4-BE49-F238E27FC236}">
                <a16:creationId xmlns:a16="http://schemas.microsoft.com/office/drawing/2014/main" id="{EA996A0F-D4E1-0F57-3E2F-998D185F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041" y="4012437"/>
            <a:ext cx="4192028" cy="28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>
            <a:extLst>
              <a:ext uri="{FF2B5EF4-FFF2-40B4-BE49-F238E27FC236}">
                <a16:creationId xmlns:a16="http://schemas.microsoft.com/office/drawing/2014/main" id="{E2892C0B-DDD3-3F89-BC6D-3A612F55F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07" y="4121704"/>
            <a:ext cx="3980972" cy="27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 도형 6">
            <a:extLst>
              <a:ext uri="{FF2B5EF4-FFF2-40B4-BE49-F238E27FC236}">
                <a16:creationId xmlns:a16="http://schemas.microsoft.com/office/drawing/2014/main" id="{0F851613-5D6E-90BC-01AF-D8D3EF2375EB}"/>
              </a:ext>
            </a:extLst>
          </p:cNvPr>
          <p:cNvSpPr/>
          <p:nvPr/>
        </p:nvSpPr>
        <p:spPr>
          <a:xfrm rot="16200000">
            <a:off x="9371833" y="2754730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970D1B38-A75B-386C-4DAD-CB295CDB1257}"/>
              </a:ext>
            </a:extLst>
          </p:cNvPr>
          <p:cNvSpPr/>
          <p:nvPr/>
        </p:nvSpPr>
        <p:spPr>
          <a:xfrm rot="16200000">
            <a:off x="5065379" y="2754730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별, 노랑, 창의성, 천문학이(가) 표시된 사진&#10;&#10;자동 생성된 설명">
            <a:extLst>
              <a:ext uri="{FF2B5EF4-FFF2-40B4-BE49-F238E27FC236}">
                <a16:creationId xmlns:a16="http://schemas.microsoft.com/office/drawing/2014/main" id="{F349A263-37DD-EC0B-C0A4-8298F9DC0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758" y="3340992"/>
            <a:ext cx="771984" cy="751670"/>
          </a:xfrm>
          <a:prstGeom prst="rect">
            <a:avLst/>
          </a:prstGeom>
        </p:spPr>
      </p:pic>
      <p:pic>
        <p:nvPicPr>
          <p:cNvPr id="12" name="그림 11" descr="손거울, 원, 실내이(가) 표시된 사진&#10;&#10;자동 생성된 설명">
            <a:extLst>
              <a:ext uri="{FF2B5EF4-FFF2-40B4-BE49-F238E27FC236}">
                <a16:creationId xmlns:a16="http://schemas.microsoft.com/office/drawing/2014/main" id="{2262C6AF-A5ED-6C13-0A53-9F6E895AE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173" y="3194649"/>
            <a:ext cx="853246" cy="7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0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49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 </a:t>
            </a:r>
            <a:r>
              <a:rPr lang="en-US" altLang="ko-KR" dirty="0"/>
              <a:t>&amp;</a:t>
            </a:r>
            <a:br>
              <a:rPr lang="en-US" altLang="ko-KR" dirty="0"/>
            </a:br>
            <a:r>
              <a:rPr lang="ko-KR" altLang="en-US" dirty="0"/>
              <a:t>업무도구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b="1" i="0" dirty="0">
                <a:effectLst/>
              </a:rPr>
              <a:t>기타</a:t>
            </a:r>
            <a:endParaRPr lang="en-US" altLang="ko-KR" dirty="0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6034" y="1932901"/>
            <a:ext cx="4721235" cy="8934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 err="1">
                <a:effectLst/>
              </a:rPr>
              <a:t>팝업창</a:t>
            </a:r>
            <a:r>
              <a:rPr lang="ko-KR" altLang="en-US" b="1" i="0" dirty="0">
                <a:effectLst/>
              </a:rPr>
              <a:t> 공지</a:t>
            </a:r>
            <a:endParaRPr lang="en-US" altLang="ko-KR" b="1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ko-KR" altLang="en-US" b="1" dirty="0"/>
              <a:t>팝업창으로 주로 공지사항을 알림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721235" cy="8934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휴대폰 단문메시지 </a:t>
            </a:r>
            <a:r>
              <a:rPr lang="en-US" altLang="ko-KR" b="1" i="0" dirty="0">
                <a:effectLst/>
              </a:rPr>
              <a:t>SMM/MMS</a:t>
            </a:r>
          </a:p>
          <a:p>
            <a:pPr>
              <a:lnSpc>
                <a:spcPct val="110000"/>
              </a:lnSpc>
            </a:pPr>
            <a:r>
              <a:rPr lang="ko-KR" altLang="en-US" b="1" dirty="0"/>
              <a:t>주소록을 이용하여 휴대폰 단문 발송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898594"/>
            <a:ext cx="4721235" cy="1308792"/>
          </a:xfrm>
        </p:spPr>
        <p:txBody>
          <a:bodyPr>
            <a:noAutofit/>
          </a:bodyPr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공지할 팝업창의 내용과 크기 및 기간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설정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팝업의 성격을 지정하고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공지 대상자 선택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로그인 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메인에서 팝업으로 공지 알림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898594"/>
            <a:ext cx="4721235" cy="1308792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주소록과 연동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하여 SMS 발송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예약발송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지원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개인별 발송 제한 및 현황 제공 </a:t>
            </a:r>
          </a:p>
        </p:txBody>
      </p:sp>
      <p:pic>
        <p:nvPicPr>
          <p:cNvPr id="24584" name="Picture 8">
            <a:extLst>
              <a:ext uri="{FF2B5EF4-FFF2-40B4-BE49-F238E27FC236}">
                <a16:creationId xmlns:a16="http://schemas.microsoft.com/office/drawing/2014/main" id="{DAAE2656-B594-E0CC-0FF4-F95505FD6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033" y="4207386"/>
            <a:ext cx="4543568" cy="260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>
            <a:extLst>
              <a:ext uri="{FF2B5EF4-FFF2-40B4-BE49-F238E27FC236}">
                <a16:creationId xmlns:a16="http://schemas.microsoft.com/office/drawing/2014/main" id="{2CD502C8-9D0B-0C14-4428-C689E730C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489" y="3960019"/>
            <a:ext cx="3269816" cy="30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EBFD9D07-14E0-F442-1153-3ABF006CBE50}"/>
              </a:ext>
            </a:extLst>
          </p:cNvPr>
          <p:cNvSpPr/>
          <p:nvPr/>
        </p:nvSpPr>
        <p:spPr>
          <a:xfrm rot="16200000">
            <a:off x="9563762" y="2754730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CBD2EF96-F145-2945-467A-D1EE44BD5DDD}"/>
              </a:ext>
            </a:extLst>
          </p:cNvPr>
          <p:cNvSpPr/>
          <p:nvPr/>
        </p:nvSpPr>
        <p:spPr>
          <a:xfrm rot="16200000">
            <a:off x="3927271" y="2754730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압정, 메탈웨어, 문구용품, 손톱이(가) 표시된 사진&#10;&#10;자동 생성된 설명">
            <a:extLst>
              <a:ext uri="{FF2B5EF4-FFF2-40B4-BE49-F238E27FC236}">
                <a16:creationId xmlns:a16="http://schemas.microsoft.com/office/drawing/2014/main" id="{9A12D2BB-170B-354E-09EC-6C0C1F28E3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660" y="3229190"/>
            <a:ext cx="701188" cy="70118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C594EC9-C4A6-9C1F-64A6-B448B1423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316" y="3172028"/>
            <a:ext cx="714164" cy="81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0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01668FE-206B-AE21-BCD6-A000419B098B}"/>
              </a:ext>
            </a:extLst>
          </p:cNvPr>
          <p:cNvSpPr/>
          <p:nvPr/>
        </p:nvSpPr>
        <p:spPr>
          <a:xfrm>
            <a:off x="3842830" y="178165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F2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D7C6AD7-0906-95CB-5C49-F8C8A43DD655}"/>
              </a:ext>
            </a:extLst>
          </p:cNvPr>
          <p:cNvSpPr/>
          <p:nvPr/>
        </p:nvSpPr>
        <p:spPr>
          <a:xfrm>
            <a:off x="3709480" y="1648303"/>
            <a:ext cx="3968178" cy="5324188"/>
          </a:xfrm>
          <a:prstGeom prst="roundRect">
            <a:avLst>
              <a:gd name="adj" fmla="val 5623"/>
            </a:avLst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9B08697-B480-9608-42CC-E2F566C7D5F6}"/>
              </a:ext>
            </a:extLst>
          </p:cNvPr>
          <p:cNvSpPr/>
          <p:nvPr/>
        </p:nvSpPr>
        <p:spPr>
          <a:xfrm>
            <a:off x="8008937" y="1648303"/>
            <a:ext cx="3097024" cy="5324188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전자결재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전자결재 </a:t>
            </a:r>
            <a:r>
              <a:rPr lang="en-US" altLang="ko-KR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 </a:t>
            </a:r>
            <a:r>
              <a:rPr lang="ko-KR" altLang="en-US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누고보다 빠르게</a:t>
            </a:r>
            <a:r>
              <a:rPr lang="en-US" altLang="ko-KR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ko-KR" altLang="en-US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남들과는 다르게</a:t>
            </a:r>
            <a:r>
              <a:rPr lang="en-US" altLang="ko-KR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endParaRPr lang="ko-KR" altLang="en-US" sz="18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703671" y="542759"/>
            <a:ext cx="6930737" cy="897661"/>
          </a:xfrm>
        </p:spPr>
        <p:txBody>
          <a:bodyPr/>
          <a:lstStyle/>
          <a:p>
            <a:r>
              <a:rPr lang="ko-KR" altLang="en-US" b="1" i="0" dirty="0">
                <a:effectLst/>
              </a:rPr>
              <a:t>전자결재의 도입으로 조직의 자원을 대폭 절약해 보세요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64ED-28A1-3204-07BC-2E7E3D20B886}"/>
              </a:ext>
            </a:extLst>
          </p:cNvPr>
          <p:cNvSpPr txBox="1"/>
          <p:nvPr/>
        </p:nvSpPr>
        <p:spPr>
          <a:xfrm>
            <a:off x="3877466" y="4649932"/>
            <a:ext cx="3893127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접근권한과 알림으로 필요한 문서의 검토와 결정이 빠름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기기지원으로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언제 어디서나 결재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가능함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문서의 중앙화와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체계적인 관리로 보안, 백업,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검색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 용이함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조직개편 시에도 권한의 이관과 승계가 용이함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결재자에 대한 존중과 나의 결정에 대한 책임감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있는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업무 문화가 정착됨 </a:t>
            </a:r>
          </a:p>
        </p:txBody>
      </p:sp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1D9C236E-151B-1442-61DA-E9636E058AEF}"/>
              </a:ext>
            </a:extLst>
          </p:cNvPr>
          <p:cNvSpPr txBox="1">
            <a:spLocks/>
          </p:cNvSpPr>
          <p:nvPr/>
        </p:nvSpPr>
        <p:spPr>
          <a:xfrm>
            <a:off x="8172240" y="3918433"/>
            <a:ext cx="2898578" cy="139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종이문서</a:t>
            </a:r>
            <a:r>
              <a:rPr lang="en-US" altLang="ko-KR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작성부터 승인까지 빠른 개선 필요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9F4A1-B192-2693-8763-3EAADEF79B99}"/>
              </a:ext>
            </a:extLst>
          </p:cNvPr>
          <p:cNvSpPr txBox="1"/>
          <p:nvPr/>
        </p:nvSpPr>
        <p:spPr>
          <a:xfrm>
            <a:off x="8173665" y="4656227"/>
            <a:ext cx="30389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번거롭고 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부재상황 등의 능동적 처리 불가</a:t>
            </a:r>
            <a:b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2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물리적 시공간의 제약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으로 비효율적</a:t>
            </a:r>
            <a:b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훼손, 변조, 유실의 우려가 있음</a:t>
            </a:r>
            <a:b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부서간 협조가 어려움 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A2A65918-800B-C4C5-563F-36FE7D5A45BF}"/>
              </a:ext>
            </a:extLst>
          </p:cNvPr>
          <p:cNvSpPr/>
          <p:nvPr/>
        </p:nvSpPr>
        <p:spPr>
          <a:xfrm>
            <a:off x="414527" y="1648303"/>
            <a:ext cx="3097024" cy="5324188"/>
          </a:xfrm>
          <a:prstGeom prst="roundRect">
            <a:avLst>
              <a:gd name="adj" fmla="val 562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내용 개체 틀 3">
            <a:extLst>
              <a:ext uri="{FF2B5EF4-FFF2-40B4-BE49-F238E27FC236}">
                <a16:creationId xmlns:a16="http://schemas.microsoft.com/office/drawing/2014/main" id="{5A8F4201-8717-3E45-51F9-A001125252AD}"/>
              </a:ext>
            </a:extLst>
          </p:cNvPr>
          <p:cNvSpPr txBox="1">
            <a:spLocks/>
          </p:cNvSpPr>
          <p:nvPr/>
        </p:nvSpPr>
        <p:spPr>
          <a:xfrm>
            <a:off x="579017" y="3918433"/>
            <a:ext cx="3039563" cy="1397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 업무도구</a:t>
            </a:r>
            <a:r>
              <a:rPr lang="en-US" altLang="ko-KR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</a:t>
            </a: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</a:t>
            </a:r>
            <a:r>
              <a:rPr lang="en-US" altLang="ko-KR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채팅 등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1C82C5-528A-8227-E45A-9C59BA6D8FFD}"/>
              </a:ext>
            </a:extLst>
          </p:cNvPr>
          <p:cNvSpPr txBox="1"/>
          <p:nvPr/>
        </p:nvSpPr>
        <p:spPr>
          <a:xfrm>
            <a:off x="580444" y="4656227"/>
            <a:ext cx="2897152" cy="212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200" i="0" dirty="0"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소통 도구 ≠ 의사결정 도구</a:t>
            </a:r>
            <a:br>
              <a:rPr lang="ko-KR" altLang="en-US" sz="1200" dirty="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보안</a:t>
            </a:r>
            <a:r>
              <a:rPr lang="en-US" altLang="ko-KR" sz="12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중앙집중</a:t>
            </a:r>
            <a:r>
              <a:rPr lang="en-US" altLang="ko-KR" sz="12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200" i="0" dirty="0"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투명성 제고 필요</a:t>
            </a:r>
            <a:endParaRPr lang="en-US" altLang="ko-KR" sz="1200" i="0" dirty="0"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>
              <a:lnSpc>
                <a:spcPts val="2000"/>
              </a:lnSpc>
            </a:pP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결재 문서와 일반문서가 섞여 있어 복잡함</a:t>
            </a:r>
            <a:b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2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중요도와 대외비에 취약함</a:t>
            </a:r>
            <a:b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의사결정이 산발적으로 흩여져 검색이 힘들고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히스토리 관리가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어려움</a:t>
            </a:r>
            <a:b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조직 개편으로 인한 조직 이동 시 부서간 공유와</a:t>
            </a:r>
            <a:r>
              <a:rPr kumimoji="0" lang="en-US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2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소유문제 발생함 </a:t>
            </a:r>
          </a:p>
        </p:txBody>
      </p:sp>
      <p:pic>
        <p:nvPicPr>
          <p:cNvPr id="24" name="Picture 19">
            <a:extLst>
              <a:ext uri="{FF2B5EF4-FFF2-40B4-BE49-F238E27FC236}">
                <a16:creationId xmlns:a16="http://schemas.microsoft.com/office/drawing/2014/main" id="{A9EF15B7-A9FE-FD7B-12BF-B6D367C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1659" y="2247567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>
            <a:extLst>
              <a:ext uri="{FF2B5EF4-FFF2-40B4-BE49-F238E27FC236}">
                <a16:creationId xmlns:a16="http://schemas.microsoft.com/office/drawing/2014/main" id="{2E8D2A4A-6AF1-63A4-3FFB-ACF13BCC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261" y="224386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D6CC90B2-9356-A309-46DC-DE4F8E2E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671" y="224386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53B4EA3D-1960-C8CD-651D-77E5D38AFF20}"/>
              </a:ext>
            </a:extLst>
          </p:cNvPr>
          <p:cNvSpPr txBox="1">
            <a:spLocks/>
          </p:cNvSpPr>
          <p:nvPr/>
        </p:nvSpPr>
        <p:spPr>
          <a:xfrm>
            <a:off x="3876040" y="3924397"/>
            <a:ext cx="3702685" cy="8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9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2pPr>
            <a:lvl3pPr marL="1320009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3pPr>
            <a:lvl4pPr marL="184801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4pPr>
            <a:lvl5pPr marL="2376016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5pPr>
            <a:lvl6pPr marL="290402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32023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60027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88030" indent="-264002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Char char="•"/>
              <a:defRPr sz="20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ko-KR" altLang="en-US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전자결재 </a:t>
            </a:r>
            <a:r>
              <a:rPr lang="en-US" altLang="ko-KR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_ </a:t>
            </a:r>
            <a:r>
              <a:rPr lang="ko-KR" altLang="en-US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누구보다 빠르게</a:t>
            </a:r>
            <a:r>
              <a:rPr lang="en-US" altLang="ko-KR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 </a:t>
            </a:r>
            <a:r>
              <a:rPr lang="ko-KR" altLang="en-US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남들과는 다르게</a:t>
            </a:r>
            <a:r>
              <a:rPr lang="en-US" altLang="ko-KR" sz="1800" b="1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!</a:t>
            </a:r>
            <a:endParaRPr lang="ko-KR" altLang="en-US" sz="18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10" name="그림 9" descr="손, 노랑이(가) 표시된 사진&#10;&#10;중간 신뢰도로 자동 생성된 설명">
            <a:extLst>
              <a:ext uri="{FF2B5EF4-FFF2-40B4-BE49-F238E27FC236}">
                <a16:creationId xmlns:a16="http://schemas.microsoft.com/office/drawing/2014/main" id="{B15AC0BA-2AFD-96B7-A362-08F43F50D6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032" y="2549688"/>
            <a:ext cx="637270" cy="731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7" name="그림 16" descr="플러그, 이어플러그이(가) 표시된 사진&#10;&#10;자동 생성된 설명">
            <a:extLst>
              <a:ext uri="{FF2B5EF4-FFF2-40B4-BE49-F238E27FC236}">
                <a16:creationId xmlns:a16="http://schemas.microsoft.com/office/drawing/2014/main" id="{5E6EB5BE-151D-96AF-A580-4D231F1A31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037" y="2590092"/>
            <a:ext cx="606844" cy="648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</p:pic>
      <p:pic>
        <p:nvPicPr>
          <p:cNvPr id="18" name="그림 17" descr="플러그, 이어플러그이(가) 표시된 사진&#10;&#10;자동 생성된 설명">
            <a:extLst>
              <a:ext uri="{FF2B5EF4-FFF2-40B4-BE49-F238E27FC236}">
                <a16:creationId xmlns:a16="http://schemas.microsoft.com/office/drawing/2014/main" id="{78A9EC67-D6A9-A98D-C0A7-1830267DEE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7533" y="2590092"/>
            <a:ext cx="606844" cy="648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7000"/>
              </a:prstClr>
            </a:outerShdw>
          </a:effectLst>
        </p:spPr>
      </p:pic>
      <p:sp>
        <p:nvSpPr>
          <p:cNvPr id="21" name="타원 20">
            <a:extLst>
              <a:ext uri="{FF2B5EF4-FFF2-40B4-BE49-F238E27FC236}">
                <a16:creationId xmlns:a16="http://schemas.microsoft.com/office/drawing/2014/main" id="{B792C48E-5F1F-E199-7142-D8653B221FD6}"/>
              </a:ext>
            </a:extLst>
          </p:cNvPr>
          <p:cNvSpPr/>
          <p:nvPr/>
        </p:nvSpPr>
        <p:spPr>
          <a:xfrm>
            <a:off x="5014122" y="3170225"/>
            <a:ext cx="376120" cy="376120"/>
          </a:xfrm>
          <a:prstGeom prst="ellipse">
            <a:avLst/>
          </a:prstGeom>
          <a:noFill/>
          <a:ln w="76200">
            <a:solidFill>
              <a:srgbClr val="F2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래픽 34">
            <a:extLst>
              <a:ext uri="{FF2B5EF4-FFF2-40B4-BE49-F238E27FC236}">
                <a16:creationId xmlns:a16="http://schemas.microsoft.com/office/drawing/2014/main" id="{B68E2AB8-3387-9CA3-D687-0D1EBAA2F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8948" y="3139583"/>
            <a:ext cx="478940" cy="433326"/>
          </a:xfrm>
          <a:prstGeom prst="rect">
            <a:avLst/>
          </a:prstGeom>
        </p:spPr>
      </p:pic>
      <p:pic>
        <p:nvPicPr>
          <p:cNvPr id="36" name="그래픽 35">
            <a:extLst>
              <a:ext uri="{FF2B5EF4-FFF2-40B4-BE49-F238E27FC236}">
                <a16:creationId xmlns:a16="http://schemas.microsoft.com/office/drawing/2014/main" id="{B266D6E3-D20A-D881-DB3C-B7B434822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9898" y="3139583"/>
            <a:ext cx="478940" cy="43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12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채팅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50</a:t>
            </a:fld>
            <a:endParaRPr lang="ko-KR" altLang="en-US" noProof="1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i="0" dirty="0">
                <a:effectLst/>
              </a:rPr>
              <a:t>간단한 메시지 전송부터 전문적인 채팅 기능까지</a:t>
            </a:r>
            <a:r>
              <a:rPr lang="en-US" altLang="ko-KR" i="0" dirty="0">
                <a:effectLst/>
              </a:rPr>
              <a:t>,</a:t>
            </a:r>
            <a:r>
              <a:rPr lang="ko-KR" altLang="en-US" i="0" dirty="0">
                <a:effectLst/>
              </a:rPr>
              <a:t> </a:t>
            </a:r>
            <a:r>
              <a:rPr lang="ko-KR" altLang="en-US" i="0" dirty="0">
                <a:solidFill>
                  <a:srgbClr val="FFA53C"/>
                </a:solidFill>
                <a:effectLst/>
              </a:rPr>
              <a:t>사생활을 보호</a:t>
            </a:r>
            <a:r>
              <a:rPr lang="ko-KR" altLang="en-US" i="0" dirty="0">
                <a:effectLst/>
              </a:rPr>
              <a:t>하고 </a:t>
            </a:r>
            <a:r>
              <a:rPr lang="ko-KR" altLang="en-US" i="0" dirty="0">
                <a:solidFill>
                  <a:srgbClr val="FFA53C"/>
                </a:solidFill>
                <a:effectLst/>
              </a:rPr>
              <a:t>업무는 더욱 집중</a:t>
            </a:r>
            <a:r>
              <a:rPr lang="ko-KR" altLang="en-US" i="0" dirty="0">
                <a:effectLst/>
              </a:rPr>
              <a:t>할 수 있습니다</a:t>
            </a:r>
            <a:r>
              <a:rPr lang="en-US" altLang="ko-KR" i="0" dirty="0">
                <a:effectLst/>
              </a:rPr>
              <a:t>.</a:t>
            </a:r>
            <a:br>
              <a:rPr lang="en-US" altLang="ko-KR" u="sng" dirty="0"/>
            </a:br>
            <a:r>
              <a:rPr lang="ko-KR" altLang="en-US" dirty="0"/>
              <a:t>사내 직원들끼리 쉽게 의사소통하세요</a:t>
            </a:r>
            <a:r>
              <a:rPr lang="en-US" altLang="ko-KR" dirty="0"/>
              <a:t>!</a:t>
            </a:r>
            <a:endParaRPr lang="en-US" altLang="ko-KR" i="0" dirty="0">
              <a:effectLst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효율적인 소통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2EC69BE-5B31-72B1-B08B-AD273F701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200400"/>
            <a:ext cx="6796974" cy="3923166"/>
          </a:xfrm>
          <a:prstGeom prst="rect">
            <a:avLst/>
          </a:prstGeom>
        </p:spPr>
      </p:pic>
      <p:pic>
        <p:nvPicPr>
          <p:cNvPr id="31746" name="Picture 2">
            <a:extLst>
              <a:ext uri="{FF2B5EF4-FFF2-40B4-BE49-F238E27FC236}">
                <a16:creationId xmlns:a16="http://schemas.microsoft.com/office/drawing/2014/main" id="{43C8222D-9A96-A23F-020C-DC223C38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256" y="3767625"/>
            <a:ext cx="2697324" cy="264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 descr="텍스트, 스크린샷, 소프트웨어, 웹 페이지이(가) 표시된 사진&#10;&#10;자동 생성된 설명">
            <a:extLst>
              <a:ext uri="{FF2B5EF4-FFF2-40B4-BE49-F238E27FC236}">
                <a16:creationId xmlns:a16="http://schemas.microsoft.com/office/drawing/2014/main" id="{891852EE-540A-0220-43A8-E05CD86F7D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1134" y="4028438"/>
            <a:ext cx="2303062" cy="3891600"/>
          </a:xfrm>
          <a:prstGeom prst="rect">
            <a:avLst/>
          </a:prstGeom>
        </p:spPr>
      </p:pic>
      <p:pic>
        <p:nvPicPr>
          <p:cNvPr id="10" name="그림 9" descr="손거울, 원, 실내이(가) 표시된 사진&#10;&#10;자동 생성된 설명">
            <a:extLst>
              <a:ext uri="{FF2B5EF4-FFF2-40B4-BE49-F238E27FC236}">
                <a16:creationId xmlns:a16="http://schemas.microsoft.com/office/drawing/2014/main" id="{C5A138E1-8FB8-A670-2546-A06FBFA5B9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483" y="5732762"/>
            <a:ext cx="594460" cy="53784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A21E2E6-AF57-BFF2-E147-1EAA9A85FC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068" y="3219005"/>
            <a:ext cx="578706" cy="571192"/>
          </a:xfrm>
          <a:prstGeom prst="rect">
            <a:avLst/>
          </a:prstGeom>
        </p:spPr>
      </p:pic>
      <p:pic>
        <p:nvPicPr>
          <p:cNvPr id="13" name="그림 12" descr="문구용품, 종이 클립이(가) 표시된 사진&#10;&#10;자동 생성된 설명">
            <a:extLst>
              <a:ext uri="{FF2B5EF4-FFF2-40B4-BE49-F238E27FC236}">
                <a16:creationId xmlns:a16="http://schemas.microsoft.com/office/drawing/2014/main" id="{34EF528D-DC82-A1F0-F7CE-657ED1E71A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704" y="2133600"/>
            <a:ext cx="536378" cy="557832"/>
          </a:xfrm>
          <a:prstGeom prst="rect">
            <a:avLst/>
          </a:prstGeom>
        </p:spPr>
      </p:pic>
      <p:pic>
        <p:nvPicPr>
          <p:cNvPr id="14" name="그림 13" descr="스크린샷, 로고, 상징, 디자인이(가) 표시된 사진&#10;&#10;자동 생성된 설명">
            <a:extLst>
              <a:ext uri="{FF2B5EF4-FFF2-40B4-BE49-F238E27FC236}">
                <a16:creationId xmlns:a16="http://schemas.microsoft.com/office/drawing/2014/main" id="{77683F84-BC67-1FA3-653D-C412635363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806" y="7231323"/>
            <a:ext cx="553360" cy="560736"/>
          </a:xfrm>
          <a:prstGeom prst="rect">
            <a:avLst/>
          </a:prstGeom>
        </p:spPr>
      </p:pic>
      <p:pic>
        <p:nvPicPr>
          <p:cNvPr id="15" name="그림 14" descr="원, 눈이(가) 표시된 사진&#10;&#10;자동 생성된 설명">
            <a:extLst>
              <a:ext uri="{FF2B5EF4-FFF2-40B4-BE49-F238E27FC236}">
                <a16:creationId xmlns:a16="http://schemas.microsoft.com/office/drawing/2014/main" id="{0B7488CD-06AF-5379-6510-2784B40849B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528" y="4092275"/>
            <a:ext cx="572470" cy="470522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16CAE09F-D091-11E9-198B-F830CE5C7BAB}"/>
              </a:ext>
            </a:extLst>
          </p:cNvPr>
          <p:cNvGrpSpPr/>
          <p:nvPr/>
        </p:nvGrpSpPr>
        <p:grpSpPr>
          <a:xfrm>
            <a:off x="7008243" y="2474415"/>
            <a:ext cx="546980" cy="389750"/>
            <a:chOff x="9470123" y="2907671"/>
            <a:chExt cx="761352" cy="542500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48538A7-BC0F-BA8D-3DC8-667E312B2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1098" y="2907671"/>
              <a:ext cx="399402" cy="335496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B621240-A037-01E7-D832-97EF271E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2073" y="3114675"/>
              <a:ext cx="399402" cy="335496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AA8AD08E-CAE7-1355-0A12-7982508AD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0123" y="3114675"/>
              <a:ext cx="399402" cy="335496"/>
            </a:xfrm>
            <a:prstGeom prst="rect">
              <a:avLst/>
            </a:prstGeom>
          </p:spPr>
        </p:pic>
      </p:grpSp>
      <p:pic>
        <p:nvPicPr>
          <p:cNvPr id="7" name="그래픽 6">
            <a:extLst>
              <a:ext uri="{FF2B5EF4-FFF2-40B4-BE49-F238E27FC236}">
                <a16:creationId xmlns:a16="http://schemas.microsoft.com/office/drawing/2014/main" id="{87FEA22B-9D52-4AD7-A483-DE5036202D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16790" y="3915276"/>
            <a:ext cx="2571750" cy="4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07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51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채팅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효율적인 소통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최소한의 클릭으로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 err="1">
                <a:effectLst/>
              </a:rPr>
              <a:t>채팅한</a:t>
            </a:r>
            <a:r>
              <a:rPr lang="ko-KR" altLang="en-US" b="1" i="0" dirty="0">
                <a:effectLst/>
              </a:rPr>
              <a:t> 내용 검색</a:t>
            </a:r>
            <a:r>
              <a:rPr lang="en-US" altLang="ko-KR" b="1" i="0" dirty="0">
                <a:effectLst/>
              </a:rPr>
              <a:t>!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사내 채팅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으로 간편하고 빠르게 이용 가능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채팅 전송 아이콘을 눌러 곧바로 전송 가능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수신 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우측 하단의 알림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을 눌러 바로 </a:t>
            </a:r>
            <a:r>
              <a:rPr lang="ko-KR" altLang="en-US" dirty="0">
                <a:solidFill>
                  <a:schemeClr val="tx1"/>
                </a:solidFill>
              </a:rPr>
              <a:t>채팅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확인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가능 </a:t>
            </a: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검색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기능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으로 일치하는 모든 단어 확인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채팅방에서 주고받은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메시지 ・ 이미지 ・ 파일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등 편리하게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검색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</a:t>
            </a:r>
          </a:p>
        </p:txBody>
      </p:sp>
      <p:pic>
        <p:nvPicPr>
          <p:cNvPr id="32775" name="Picture 7">
            <a:extLst>
              <a:ext uri="{FF2B5EF4-FFF2-40B4-BE49-F238E27FC236}">
                <a16:creationId xmlns:a16="http://schemas.microsoft.com/office/drawing/2014/main" id="{94EC57ED-24D9-CCD9-F46F-3D8092A28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34" y="3636582"/>
            <a:ext cx="4420754" cy="32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>
            <a:extLst>
              <a:ext uri="{FF2B5EF4-FFF2-40B4-BE49-F238E27FC236}">
                <a16:creationId xmlns:a16="http://schemas.microsoft.com/office/drawing/2014/main" id="{64C17922-6355-1B64-EF18-809457B1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1411" y="3586183"/>
            <a:ext cx="3967160" cy="33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A454E15B-52CA-7AC9-E22F-E509F6A073C0}"/>
              </a:ext>
            </a:extLst>
          </p:cNvPr>
          <p:cNvSpPr/>
          <p:nvPr/>
        </p:nvSpPr>
        <p:spPr>
          <a:xfrm rot="16200000">
            <a:off x="7894397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09A172F9-C500-1B2A-701A-484C6EBF8B2B}"/>
              </a:ext>
            </a:extLst>
          </p:cNvPr>
          <p:cNvSpPr/>
          <p:nvPr/>
        </p:nvSpPr>
        <p:spPr>
          <a:xfrm rot="16200000">
            <a:off x="2652761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손거울, 원, 실내이(가) 표시된 사진&#10;&#10;자동 생성된 설명">
            <a:extLst>
              <a:ext uri="{FF2B5EF4-FFF2-40B4-BE49-F238E27FC236}">
                <a16:creationId xmlns:a16="http://schemas.microsoft.com/office/drawing/2014/main" id="{B8150EA3-6E38-2586-8451-3FDF9F722F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627" y="3001879"/>
            <a:ext cx="754900" cy="68300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591A2BCF-B821-0C6E-41D1-3268CF919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102" y="2788454"/>
            <a:ext cx="734895" cy="7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3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52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채팅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효율적인 소통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이미지와 파일 첨부로 더욱 편하게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실시간으로 읽음 확인</a:t>
            </a:r>
            <a:r>
              <a:rPr lang="en-US" altLang="ko-KR" b="1" i="0" dirty="0">
                <a:effectLst/>
              </a:rPr>
              <a:t>!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메일 대신 바로 확인 가능한 메시지로 소통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이미지 ・ 첨부파일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메시지로 전달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파일 명, 확장자 및 용량 표시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수신자의 메시지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읽음</a:t>
            </a:r>
            <a:r>
              <a:rPr kumimoji="0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상태 확인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 err="1">
                <a:ln>
                  <a:noFill/>
                </a:ln>
                <a:effectLst/>
              </a:rPr>
              <a:t>읽지않음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, 읽음(숫자가 사라짐)으로 파악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수신자가 읽지 않았다면 발송취소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가능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3800" name="Picture 8">
            <a:extLst>
              <a:ext uri="{FF2B5EF4-FFF2-40B4-BE49-F238E27FC236}">
                <a16:creationId xmlns:a16="http://schemas.microsoft.com/office/drawing/2014/main" id="{52BE833A-AA32-EE6D-C396-6A215AF8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175" y="3622945"/>
            <a:ext cx="3605692" cy="347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>
            <a:extLst>
              <a:ext uri="{FF2B5EF4-FFF2-40B4-BE49-F238E27FC236}">
                <a16:creationId xmlns:a16="http://schemas.microsoft.com/office/drawing/2014/main" id="{3A657D31-1D7C-BAAD-03E8-7A54036FC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" t="2017" r="2463" b="3978"/>
          <a:stretch/>
        </p:blipFill>
        <p:spPr bwMode="auto">
          <a:xfrm>
            <a:off x="6372000" y="3888000"/>
            <a:ext cx="4068000" cy="28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794C1B42-D6AA-0FBA-7101-C532523E40F8}"/>
              </a:ext>
            </a:extLst>
          </p:cNvPr>
          <p:cNvSpPr/>
          <p:nvPr/>
        </p:nvSpPr>
        <p:spPr>
          <a:xfrm rot="16200000">
            <a:off x="8327084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F1C26ABD-C396-A45E-8035-FE78157C9424}"/>
              </a:ext>
            </a:extLst>
          </p:cNvPr>
          <p:cNvSpPr/>
          <p:nvPr/>
        </p:nvSpPr>
        <p:spPr>
          <a:xfrm rot="16200000">
            <a:off x="400550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문구용품, 종이 클립이(가) 표시된 사진&#10;&#10;자동 생성된 설명">
            <a:extLst>
              <a:ext uri="{FF2B5EF4-FFF2-40B4-BE49-F238E27FC236}">
                <a16:creationId xmlns:a16="http://schemas.microsoft.com/office/drawing/2014/main" id="{6D21BA6F-53DA-28B6-5B99-9D789DAA3D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98" y="2706023"/>
            <a:ext cx="681140" cy="708385"/>
          </a:xfrm>
          <a:prstGeom prst="rect">
            <a:avLst/>
          </a:prstGeom>
        </p:spPr>
      </p:pic>
      <p:pic>
        <p:nvPicPr>
          <p:cNvPr id="10" name="그림 9" descr="스크린샷, 로고, 상징, 디자인이(가) 표시된 사진&#10;&#10;자동 생성된 설명">
            <a:extLst>
              <a:ext uri="{FF2B5EF4-FFF2-40B4-BE49-F238E27FC236}">
                <a16:creationId xmlns:a16="http://schemas.microsoft.com/office/drawing/2014/main" id="{78CF3DAD-64D7-6DD0-F5F7-3894DD2AB2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509" y="2640806"/>
            <a:ext cx="702704" cy="71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47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53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채팅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채팅</a:t>
            </a:r>
            <a:r>
              <a:rPr lang="en-US" altLang="ko-KR" dirty="0"/>
              <a:t>_</a:t>
            </a:r>
            <a:r>
              <a:rPr lang="ko-KR" altLang="en-US" sz="1500" dirty="0"/>
              <a:t>효율적인 소통을 위해 다양한 기능들 제공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메시지 수신 후 바로 확인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단체 채팅 송신 가능</a:t>
            </a:r>
            <a:endParaRPr lang="ko-KR" altLang="en-US" dirty="0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effectLst/>
              </a:rPr>
              <a:t>메시지가 수신되면 곧바로 알림이 갑니다</a:t>
            </a:r>
            <a:r>
              <a:rPr lang="en-US" altLang="ko-KR" dirty="0">
                <a:effectLst/>
              </a:rPr>
              <a:t>.</a:t>
            </a:r>
            <a:br>
              <a:rPr lang="ko-KR" altLang="en-US" dirty="0"/>
            </a:br>
            <a:r>
              <a:rPr lang="ko-KR" altLang="en-US" dirty="0">
                <a:effectLst/>
              </a:rPr>
              <a:t>수신된 메시지는 채팅창에서 새로 고침 없이 바로 확인이 가능합니다</a:t>
            </a:r>
            <a:r>
              <a:rPr lang="en-US" altLang="ko-KR" dirty="0">
                <a:effectLst/>
              </a:rPr>
              <a:t>.</a:t>
            </a:r>
            <a:endParaRPr kumimoji="0" lang="ko-KR" altLang="ko-KR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dirty="0">
                <a:effectLst/>
              </a:rPr>
              <a:t>조직도에서 여러 명을 선택하여 메시지를 보내는 </a:t>
            </a:r>
            <a:r>
              <a:rPr lang="ko-KR" altLang="en-US" dirty="0">
                <a:solidFill>
                  <a:schemeClr val="tx1"/>
                </a:solidFill>
                <a:effectLst/>
              </a:rPr>
              <a:t>단체채팅 기능</a:t>
            </a:r>
            <a:r>
              <a:rPr lang="ko-KR" altLang="en-US" dirty="0">
                <a:effectLst/>
              </a:rPr>
              <a:t>을 지원합니다</a:t>
            </a:r>
            <a:r>
              <a:rPr lang="en-US" altLang="ko-KR" dirty="0">
                <a:effectLst/>
              </a:rPr>
              <a:t>.</a:t>
            </a:r>
            <a:endParaRPr kumimoji="0" lang="ko-KR" altLang="ko-KR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3A47C924-2891-8AE3-B231-BBBB6FAD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961" y="3771238"/>
            <a:ext cx="4134164" cy="28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2618139B-1FB6-0571-7B11-79CB9BFF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363" y="3771238"/>
            <a:ext cx="4134164" cy="28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 도형 3">
            <a:extLst>
              <a:ext uri="{FF2B5EF4-FFF2-40B4-BE49-F238E27FC236}">
                <a16:creationId xmlns:a16="http://schemas.microsoft.com/office/drawing/2014/main" id="{524D4B07-0DDB-3591-02F0-605A546DAD74}"/>
              </a:ext>
            </a:extLst>
          </p:cNvPr>
          <p:cNvSpPr/>
          <p:nvPr/>
        </p:nvSpPr>
        <p:spPr>
          <a:xfrm rot="16200000">
            <a:off x="814570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 도형 5">
            <a:extLst>
              <a:ext uri="{FF2B5EF4-FFF2-40B4-BE49-F238E27FC236}">
                <a16:creationId xmlns:a16="http://schemas.microsoft.com/office/drawing/2014/main" id="{EC3E87D9-067C-0727-FA03-E05F4AD66AB8}"/>
              </a:ext>
            </a:extLst>
          </p:cNvPr>
          <p:cNvSpPr/>
          <p:nvPr/>
        </p:nvSpPr>
        <p:spPr>
          <a:xfrm rot="16200000">
            <a:off x="320540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9C8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원, 눈이(가) 표시된 사진&#10;&#10;자동 생성된 설명">
            <a:extLst>
              <a:ext uri="{FF2B5EF4-FFF2-40B4-BE49-F238E27FC236}">
                <a16:creationId xmlns:a16="http://schemas.microsoft.com/office/drawing/2014/main" id="{C8CA1167-3D45-3627-F329-9B95E2795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728" y="3048421"/>
            <a:ext cx="726972" cy="597510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4CA39D89-17C3-ABB2-F64A-AB30098EB701}"/>
              </a:ext>
            </a:extLst>
          </p:cNvPr>
          <p:cNvGrpSpPr/>
          <p:nvPr/>
        </p:nvGrpSpPr>
        <p:grpSpPr>
          <a:xfrm>
            <a:off x="9800633" y="2955935"/>
            <a:ext cx="694602" cy="494939"/>
            <a:chOff x="9470123" y="2907671"/>
            <a:chExt cx="761352" cy="542500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08053BE8-63D0-7637-1560-A31F5F8FF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1098" y="2907671"/>
              <a:ext cx="399402" cy="335496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63E394B-9C46-5BF1-8042-8BA9EEE01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2073" y="3114675"/>
              <a:ext cx="399402" cy="335496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369DB94-044D-CCA4-B65F-4D4D9EE4B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0123" y="3114675"/>
              <a:ext cx="399402" cy="335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72860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54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설정 </a:t>
            </a:r>
            <a:r>
              <a:rPr lang="en-US" altLang="ko-KR" dirty="0"/>
              <a:t>&amp; </a:t>
            </a:r>
            <a:r>
              <a:rPr lang="ko-KR" altLang="en-US" dirty="0"/>
              <a:t>보안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i="0" dirty="0">
                <a:effectLst/>
              </a:rPr>
              <a:t>클라우드 센터의 철저한 보안부터 </a:t>
            </a:r>
            <a:r>
              <a:rPr lang="ko-KR" altLang="en-US" i="0" dirty="0">
                <a:solidFill>
                  <a:srgbClr val="9C84FF"/>
                </a:solidFill>
                <a:effectLst/>
              </a:rPr>
              <a:t>중복 로그인</a:t>
            </a:r>
            <a:r>
              <a:rPr lang="en-US" altLang="ko-KR" i="0" dirty="0">
                <a:solidFill>
                  <a:srgbClr val="9C84FF"/>
                </a:solidFill>
                <a:effectLst/>
              </a:rPr>
              <a:t>, </a:t>
            </a:r>
            <a:r>
              <a:rPr lang="ko-KR" altLang="en-US" i="0" dirty="0">
                <a:solidFill>
                  <a:srgbClr val="9C84FF"/>
                </a:solidFill>
                <a:effectLst/>
              </a:rPr>
              <a:t>접속관리와 보안 설정</a:t>
            </a:r>
            <a:r>
              <a:rPr lang="ko-KR" altLang="en-US" i="0" dirty="0">
                <a:effectLst/>
              </a:rPr>
              <a:t> 등 강력하면서도 </a:t>
            </a:r>
            <a:r>
              <a:rPr lang="ko-KR" altLang="en-US" i="0" dirty="0">
                <a:solidFill>
                  <a:srgbClr val="9C84FF"/>
                </a:solidFill>
                <a:effectLst/>
              </a:rPr>
              <a:t>신뢰성</a:t>
            </a:r>
            <a:r>
              <a:rPr lang="en-US" altLang="ko-KR" dirty="0">
                <a:solidFill>
                  <a:srgbClr val="9C84FF"/>
                </a:solidFill>
              </a:rPr>
              <a:t> </a:t>
            </a:r>
            <a:r>
              <a:rPr lang="ko-KR" altLang="en-US" i="0" dirty="0">
                <a:solidFill>
                  <a:srgbClr val="9C84FF"/>
                </a:solidFill>
                <a:effectLst/>
              </a:rPr>
              <a:t>높은 보안</a:t>
            </a:r>
            <a:r>
              <a:rPr lang="ko-KR" altLang="en-US" i="0" dirty="0">
                <a:effectLst/>
              </a:rPr>
              <a:t>을 제공합니다</a:t>
            </a:r>
            <a:r>
              <a:rPr lang="en-US" altLang="ko-KR" i="0" dirty="0">
                <a:effectLst/>
              </a:rPr>
              <a:t>.</a:t>
            </a:r>
            <a:endParaRPr lang="ko-KR" altLang="en-US" u="sng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설정 </a:t>
            </a:r>
            <a:r>
              <a:rPr lang="en-US" altLang="ko-KR" dirty="0"/>
              <a:t>&amp; </a:t>
            </a:r>
            <a:r>
              <a:rPr lang="ko-KR" altLang="en-US" dirty="0"/>
              <a:t>보안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82EC69BE-5B31-72B1-B08B-AD273F701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431" y="3200400"/>
            <a:ext cx="6796974" cy="3923166"/>
          </a:xfrm>
          <a:prstGeom prst="rect">
            <a:avLst/>
          </a:prstGeom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E405B082-DD69-898D-02CB-55DD755B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475" y="3844636"/>
            <a:ext cx="3780529" cy="24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 descr="텍스트, 스크린샷, 소프트웨어, 컴퓨터 아이콘이(가) 표시된 사진&#10;&#10;자동 생성된 설명">
            <a:extLst>
              <a:ext uri="{FF2B5EF4-FFF2-40B4-BE49-F238E27FC236}">
                <a16:creationId xmlns:a16="http://schemas.microsoft.com/office/drawing/2014/main" id="{D0FBC454-93A7-7663-0EE3-5600EFFB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8650" y="4026183"/>
            <a:ext cx="2303062" cy="3891600"/>
          </a:xfrm>
          <a:prstGeom prst="rect">
            <a:avLst/>
          </a:prstGeom>
        </p:spPr>
      </p:pic>
      <p:pic>
        <p:nvPicPr>
          <p:cNvPr id="15" name="그림 14" descr="기어, 메탈웨어, 자동차 부품, 교통이(가) 표시된 사진&#10;&#10;자동 생성된 설명">
            <a:extLst>
              <a:ext uri="{FF2B5EF4-FFF2-40B4-BE49-F238E27FC236}">
                <a16:creationId xmlns:a16="http://schemas.microsoft.com/office/drawing/2014/main" id="{06B71AF4-FB7C-F471-9954-00CDD56A2B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639" y="1993648"/>
            <a:ext cx="605778" cy="630010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67282BED-D0A5-DBAF-11D9-755F9BCEE756}"/>
              </a:ext>
            </a:extLst>
          </p:cNvPr>
          <p:cNvGrpSpPr/>
          <p:nvPr/>
        </p:nvGrpSpPr>
        <p:grpSpPr>
          <a:xfrm>
            <a:off x="7358143" y="7211408"/>
            <a:ext cx="583640" cy="593454"/>
            <a:chOff x="4291305" y="2664841"/>
            <a:chExt cx="2582526" cy="2625960"/>
          </a:xfrm>
        </p:grpSpPr>
        <p:pic>
          <p:nvPicPr>
            <p:cNvPr id="17" name="그림 16" descr="상징, 디자인이(가) 표시된 사진&#10;&#10;자동 생성된 설명">
              <a:extLst>
                <a:ext uri="{FF2B5EF4-FFF2-40B4-BE49-F238E27FC236}">
                  <a16:creationId xmlns:a16="http://schemas.microsoft.com/office/drawing/2014/main" id="{3D0E6EED-89EC-3DFD-4B18-CE21ADF62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4239" y="2664841"/>
              <a:ext cx="990476" cy="990476"/>
            </a:xfrm>
            <a:prstGeom prst="rect">
              <a:avLst/>
            </a:prstGeom>
          </p:spPr>
        </p:pic>
        <p:pic>
          <p:nvPicPr>
            <p:cNvPr id="18" name="그림 17" descr="로고, 상징, 스크린샷, 디자인이(가) 표시된 사진&#10;&#10;자동 생성된 설명">
              <a:extLst>
                <a:ext uri="{FF2B5EF4-FFF2-40B4-BE49-F238E27FC236}">
                  <a16:creationId xmlns:a16="http://schemas.microsoft.com/office/drawing/2014/main" id="{425C24FD-9816-BB55-EFCA-0372EB4B5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450" y="3475891"/>
              <a:ext cx="952381" cy="977778"/>
            </a:xfrm>
            <a:prstGeom prst="rect">
              <a:avLst/>
            </a:prstGeom>
          </p:spPr>
        </p:pic>
        <p:pic>
          <p:nvPicPr>
            <p:cNvPr id="19" name="그림 18" descr="로고, 상징, 스크린샷, 직사각형이(가) 표시된 사진&#10;&#10;자동 생성된 설명">
              <a:extLst>
                <a:ext uri="{FF2B5EF4-FFF2-40B4-BE49-F238E27FC236}">
                  <a16:creationId xmlns:a16="http://schemas.microsoft.com/office/drawing/2014/main" id="{CAEFFB90-97F6-4E1D-1039-90BD2E33A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4427" y="4300325"/>
              <a:ext cx="965079" cy="990476"/>
            </a:xfrm>
            <a:prstGeom prst="rect">
              <a:avLst/>
            </a:prstGeom>
          </p:spPr>
        </p:pic>
        <p:pic>
          <p:nvPicPr>
            <p:cNvPr id="20" name="그림 19" descr="로고, 상징, 스크린샷, 디자인이(가) 표시된 사진&#10;&#10;자동 생성된 설명">
              <a:extLst>
                <a:ext uri="{FF2B5EF4-FFF2-40B4-BE49-F238E27FC236}">
                  <a16:creationId xmlns:a16="http://schemas.microsoft.com/office/drawing/2014/main" id="{BD702C6A-F6C8-BFC4-0F06-CDF132162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305" y="3477479"/>
              <a:ext cx="952381" cy="965079"/>
            </a:xfrm>
            <a:prstGeom prst="rect">
              <a:avLst/>
            </a:prstGeom>
          </p:spPr>
        </p:pic>
      </p:grpSp>
      <p:pic>
        <p:nvPicPr>
          <p:cNvPr id="21" name="그림 20" descr="픽셀이(가) 표시된 사진&#10;&#10;자동 생성된 설명">
            <a:extLst>
              <a:ext uri="{FF2B5EF4-FFF2-40B4-BE49-F238E27FC236}">
                <a16:creationId xmlns:a16="http://schemas.microsoft.com/office/drawing/2014/main" id="{B5573F9A-9E86-37D0-336C-2DF3D4CE411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14" y="2052830"/>
            <a:ext cx="567760" cy="492058"/>
          </a:xfrm>
          <a:prstGeom prst="rect">
            <a:avLst/>
          </a:prstGeom>
        </p:spPr>
      </p:pic>
      <p:pic>
        <p:nvPicPr>
          <p:cNvPr id="22" name="그림 21" descr="메탈웨어, 자물쇠, 맹꽁이자물쇠, 노랑이(가) 표시된 사진&#10;&#10;자동 생성된 설명">
            <a:extLst>
              <a:ext uri="{FF2B5EF4-FFF2-40B4-BE49-F238E27FC236}">
                <a16:creationId xmlns:a16="http://schemas.microsoft.com/office/drawing/2014/main" id="{4279A823-DAA6-E022-8F32-913639A6043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07" y="4537015"/>
            <a:ext cx="552618" cy="560190"/>
          </a:xfrm>
          <a:prstGeom prst="rect">
            <a:avLst/>
          </a:prstGeom>
        </p:spPr>
      </p:pic>
      <p:pic>
        <p:nvPicPr>
          <p:cNvPr id="23" name="그림 22" descr="텍스트, 편지, 책, 종이이(가) 표시된 사진&#10;&#10;자동 생성된 설명">
            <a:extLst>
              <a:ext uri="{FF2B5EF4-FFF2-40B4-BE49-F238E27FC236}">
                <a16:creationId xmlns:a16="http://schemas.microsoft.com/office/drawing/2014/main" id="{38D46271-D222-4BF5-98FD-79DB3A560E2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195" y="5985233"/>
            <a:ext cx="521632" cy="632280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9A03C3B6-2B70-7840-2D03-330E47D73037}"/>
              </a:ext>
            </a:extLst>
          </p:cNvPr>
          <p:cNvGrpSpPr/>
          <p:nvPr/>
        </p:nvGrpSpPr>
        <p:grpSpPr>
          <a:xfrm>
            <a:off x="9045284" y="3104370"/>
            <a:ext cx="514208" cy="580560"/>
            <a:chOff x="9550311" y="2848345"/>
            <a:chExt cx="647154" cy="730660"/>
          </a:xfrm>
        </p:grpSpPr>
        <p:pic>
          <p:nvPicPr>
            <p:cNvPr id="25" name="그림 24" descr="메탈웨어, 자물쇠, 맹꽁이자물쇠이(가) 표시된 사진&#10;&#10;자동 생성된 설명">
              <a:extLst>
                <a:ext uri="{FF2B5EF4-FFF2-40B4-BE49-F238E27FC236}">
                  <a16:creationId xmlns:a16="http://schemas.microsoft.com/office/drawing/2014/main" id="{A702D457-FE0C-1326-E733-D7418E3B2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0311" y="2848345"/>
              <a:ext cx="647154" cy="730660"/>
            </a:xfrm>
            <a:prstGeom prst="rect">
              <a:avLst/>
            </a:prstGeom>
          </p:spPr>
        </p:pic>
        <p:pic>
          <p:nvPicPr>
            <p:cNvPr id="26" name="그림 25" descr="나사, 메탈웨어, 패스너이(가) 표시된 사진&#10;&#10;자동 생성된 설명">
              <a:extLst>
                <a:ext uri="{FF2B5EF4-FFF2-40B4-BE49-F238E27FC236}">
                  <a16:creationId xmlns:a16="http://schemas.microsoft.com/office/drawing/2014/main" id="{00293AEE-F936-9B1E-A1CC-94BC880A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848" y="3112414"/>
              <a:ext cx="368804" cy="384612"/>
            </a:xfrm>
            <a:prstGeom prst="rect">
              <a:avLst/>
            </a:prstGeom>
          </p:spPr>
        </p:pic>
      </p:grpSp>
      <p:pic>
        <p:nvPicPr>
          <p:cNvPr id="7" name="그래픽 6">
            <a:extLst>
              <a:ext uri="{FF2B5EF4-FFF2-40B4-BE49-F238E27FC236}">
                <a16:creationId xmlns:a16="http://schemas.microsoft.com/office/drawing/2014/main" id="{AF771B9B-1DC4-DD6F-A528-E0B1FE32FF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20231" y="3915276"/>
            <a:ext cx="2571750" cy="4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3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55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설정 </a:t>
            </a:r>
            <a:r>
              <a:rPr lang="en-US" altLang="ko-KR" dirty="0"/>
              <a:t>&amp; </a:t>
            </a:r>
            <a:r>
              <a:rPr lang="ko-KR" altLang="en-US" dirty="0"/>
              <a:t>보안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업무에 착 맞춤 설정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6034" y="1932901"/>
            <a:ext cx="4689549" cy="5546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ko-KR" b="1" i="0" dirty="0">
                <a:effectLst/>
              </a:rPr>
              <a:t>THE GWARE</a:t>
            </a:r>
            <a:r>
              <a:rPr lang="ko-KR" altLang="en-US" b="1" i="0" dirty="0">
                <a:effectLst/>
              </a:rPr>
              <a:t>는 관리자가 지정하는 전사 설정부터 개인의 맞춤 설정까지 사용자 편의를 위한 다양한 설정을 제공합니다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54B0C85-E405-7DEA-8FDA-1A95CE95321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메뉴를 생성하고 관리합니다</a:t>
            </a:r>
            <a:r>
              <a:rPr lang="en-US" altLang="ko-KR" b="1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581EFB73-B61C-F953-6214-D7E9A3DA224A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메뉴명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순서, 사용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여부 등 설정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접속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제어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및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사용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권한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통제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다국어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메뉴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게시판 등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무제한 생성 관리</a:t>
            </a:r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6B10F3A1-1163-13F9-6448-97E7FE72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saturation sat="150000"/>
                    </a14:imgEffect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497" y="3925525"/>
            <a:ext cx="3953343" cy="272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>
            <a:extLst>
              <a:ext uri="{FF2B5EF4-FFF2-40B4-BE49-F238E27FC236}">
                <a16:creationId xmlns:a16="http://schemas.microsoft.com/office/drawing/2014/main" id="{8FA501DC-71D6-1258-3929-B685ACD4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5822" y="4073161"/>
            <a:ext cx="3961095" cy="24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 도형 6">
            <a:extLst>
              <a:ext uri="{FF2B5EF4-FFF2-40B4-BE49-F238E27FC236}">
                <a16:creationId xmlns:a16="http://schemas.microsoft.com/office/drawing/2014/main" id="{7B24A6E0-0523-3BE6-F12E-7F429B7777D0}"/>
              </a:ext>
            </a:extLst>
          </p:cNvPr>
          <p:cNvSpPr/>
          <p:nvPr/>
        </p:nvSpPr>
        <p:spPr>
          <a:xfrm rot="16200000">
            <a:off x="8869174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A9EEDB4F-6B81-003C-44C3-6530F227AE67}"/>
              </a:ext>
            </a:extLst>
          </p:cNvPr>
          <p:cNvSpPr/>
          <p:nvPr/>
        </p:nvSpPr>
        <p:spPr>
          <a:xfrm rot="16200000">
            <a:off x="2647905" y="2900203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기어, 메탈웨어, 자동차 부품, 교통이(가) 표시된 사진&#10;&#10;자동 생성된 설명">
            <a:extLst>
              <a:ext uri="{FF2B5EF4-FFF2-40B4-BE49-F238E27FC236}">
                <a16:creationId xmlns:a16="http://schemas.microsoft.com/office/drawing/2014/main" id="{4220289E-3DDD-1BAB-688C-CF1A3B887F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104" y="2979006"/>
            <a:ext cx="762398" cy="792894"/>
          </a:xfrm>
          <a:prstGeom prst="rect">
            <a:avLst/>
          </a:prstGeom>
        </p:spPr>
      </p:pic>
      <p:grpSp>
        <p:nvGrpSpPr>
          <p:cNvPr id="20" name="그룹 19">
            <a:extLst>
              <a:ext uri="{FF2B5EF4-FFF2-40B4-BE49-F238E27FC236}">
                <a16:creationId xmlns:a16="http://schemas.microsoft.com/office/drawing/2014/main" id="{571308D7-FBB1-94F6-7D8C-21C23BE101CD}"/>
              </a:ext>
            </a:extLst>
          </p:cNvPr>
          <p:cNvGrpSpPr/>
          <p:nvPr/>
        </p:nvGrpSpPr>
        <p:grpSpPr>
          <a:xfrm>
            <a:off x="4415670" y="2877015"/>
            <a:ext cx="734535" cy="746889"/>
            <a:chOff x="4291305" y="2664841"/>
            <a:chExt cx="2582526" cy="2625960"/>
          </a:xfrm>
        </p:grpSpPr>
        <p:pic>
          <p:nvPicPr>
            <p:cNvPr id="12" name="그림 11" descr="상징, 디자인이(가) 표시된 사진&#10;&#10;자동 생성된 설명">
              <a:extLst>
                <a:ext uri="{FF2B5EF4-FFF2-40B4-BE49-F238E27FC236}">
                  <a16:creationId xmlns:a16="http://schemas.microsoft.com/office/drawing/2014/main" id="{31816CE6-9AE8-CC4D-C525-80E4CCB18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4239" y="2664841"/>
              <a:ext cx="990476" cy="990476"/>
            </a:xfrm>
            <a:prstGeom prst="rect">
              <a:avLst/>
            </a:prstGeom>
          </p:spPr>
        </p:pic>
        <p:pic>
          <p:nvPicPr>
            <p:cNvPr id="15" name="그림 14" descr="로고, 상징, 스크린샷, 디자인이(가) 표시된 사진&#10;&#10;자동 생성된 설명">
              <a:extLst>
                <a:ext uri="{FF2B5EF4-FFF2-40B4-BE49-F238E27FC236}">
                  <a16:creationId xmlns:a16="http://schemas.microsoft.com/office/drawing/2014/main" id="{F90BA57A-0E57-4AB5-D379-BCEEB2B72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1450" y="3475891"/>
              <a:ext cx="952381" cy="977778"/>
            </a:xfrm>
            <a:prstGeom prst="rect">
              <a:avLst/>
            </a:prstGeom>
          </p:spPr>
        </p:pic>
        <p:pic>
          <p:nvPicPr>
            <p:cNvPr id="17" name="그림 16" descr="로고, 상징, 스크린샷, 직사각형이(가) 표시된 사진&#10;&#10;자동 생성된 설명">
              <a:extLst>
                <a:ext uri="{FF2B5EF4-FFF2-40B4-BE49-F238E27FC236}">
                  <a16:creationId xmlns:a16="http://schemas.microsoft.com/office/drawing/2014/main" id="{32C7C97F-8E28-EC0C-7EC1-2D572E2A5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4427" y="4300325"/>
              <a:ext cx="965079" cy="990476"/>
            </a:xfrm>
            <a:prstGeom prst="rect">
              <a:avLst/>
            </a:prstGeom>
          </p:spPr>
        </p:pic>
        <p:pic>
          <p:nvPicPr>
            <p:cNvPr id="19" name="그림 18" descr="로고, 상징, 스크린샷, 디자인이(가) 표시된 사진&#10;&#10;자동 생성된 설명">
              <a:extLst>
                <a:ext uri="{FF2B5EF4-FFF2-40B4-BE49-F238E27FC236}">
                  <a16:creationId xmlns:a16="http://schemas.microsoft.com/office/drawing/2014/main" id="{793449D6-7157-1F69-B49C-78596AC82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1305" y="3477479"/>
              <a:ext cx="952381" cy="965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7936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56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설정 </a:t>
            </a:r>
            <a:r>
              <a:rPr lang="en-US" altLang="ko-KR" dirty="0"/>
              <a:t>&amp; </a:t>
            </a:r>
            <a:r>
              <a:rPr lang="ko-KR" altLang="en-US" dirty="0"/>
              <a:t>보안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설정</a:t>
            </a:r>
            <a:r>
              <a:rPr lang="en-US" altLang="ko-KR" dirty="0"/>
              <a:t>_</a:t>
            </a:r>
            <a:r>
              <a:rPr lang="ko-KR" altLang="en-US" sz="1500" dirty="0"/>
              <a:t>편안한 상태를 설정하여 최고의 효율을 지원</a:t>
            </a:r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E6C5A6CC-39B8-E045-4DD6-77D4F62BB916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ko-KR" altLang="en-US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메뉴 구성 변경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9859BE4B-A65E-3E77-5327-E324AC1EDCE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ko-KR" altLang="en-US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그룹웨어 화면 색상</a:t>
            </a:r>
            <a:r>
              <a:rPr lang="en-US" altLang="ko-KR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, </a:t>
            </a:r>
            <a:r>
              <a:rPr lang="ko-KR" altLang="en-US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스킨관리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54937F88-9941-EB8C-66D4-8AA2872C1F80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ko-KR" altLang="en-US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중복 로그인 허용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2" name="텍스트 개체 틀 31">
            <a:extLst>
              <a:ext uri="{FF2B5EF4-FFF2-40B4-BE49-F238E27FC236}">
                <a16:creationId xmlns:a16="http://schemas.microsoft.com/office/drawing/2014/main" id="{1249C013-E049-81AD-58CB-93EBFC5330D6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ko-KR" altLang="en-US" sz="18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메인 화면 모드</a:t>
            </a:r>
            <a:endParaRPr lang="ko-KR" altLang="en-US" sz="18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7D4E1B75-FFED-C847-8CCF-E9BEB117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5698" y="2292903"/>
            <a:ext cx="2344645" cy="16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134EEE6E-A603-DC8A-2B91-9D1FB526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7275" y="2302341"/>
            <a:ext cx="2348909" cy="16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BC5C0FAA-07FC-006D-40F4-91B59479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503" y="5276674"/>
            <a:ext cx="2344645" cy="16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E8D7EBDC-327A-FE70-B618-34B0A30A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5813" y="5276674"/>
            <a:ext cx="2348909" cy="161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25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57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설정 </a:t>
            </a:r>
            <a:r>
              <a:rPr lang="en-US" altLang="ko-KR" dirty="0"/>
              <a:t>&amp; </a:t>
            </a:r>
            <a:r>
              <a:rPr lang="ko-KR" altLang="en-US" dirty="0"/>
              <a:t>보안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보안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침입과 공격에 대한 완벽한 방어를 제공합니다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54B0C85-E405-7DEA-8FDA-1A95CE95321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접속과 비밀번호를 보호합니다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A6FB6DFF-8063-8F11-CD8C-A83A3BDA7A80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비밀번호 및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주요 설정 암호화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비밀번호 규칙 설정, 기간 만료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OTP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(One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time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password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제공 </a:t>
            </a:r>
          </a:p>
        </p:txBody>
      </p:sp>
      <p:sp>
        <p:nvSpPr>
          <p:cNvPr id="7" name="텍스트 개체 틀 7">
            <a:extLst>
              <a:ext uri="{FF2B5EF4-FFF2-40B4-BE49-F238E27FC236}">
                <a16:creationId xmlns:a16="http://schemas.microsoft.com/office/drawing/2014/main" id="{64BD9818-BB31-E15E-749C-34BE7317DBDB}"/>
              </a:ext>
            </a:extLst>
          </p:cNvPr>
          <p:cNvSpPr txBox="1">
            <a:spLocks/>
          </p:cNvSpPr>
          <p:nvPr/>
        </p:nvSpPr>
        <p:spPr>
          <a:xfrm>
            <a:off x="826034" y="2462446"/>
            <a:ext cx="4721235" cy="142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56007" rtl="0" eaLnBrk="1" latinLnBrk="1" hangingPunct="1">
              <a:lnSpc>
                <a:spcPct val="10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3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617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05600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584010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11201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64001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021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02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028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침입방지를 위한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방화벽, 스팸차단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제공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서버 바이러스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실시간 감시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주요 서비스 엔진 관리 및 모니터링 </a:t>
            </a:r>
          </a:p>
        </p:txBody>
      </p:sp>
      <p:pic>
        <p:nvPicPr>
          <p:cNvPr id="28680" name="Picture 8">
            <a:extLst>
              <a:ext uri="{FF2B5EF4-FFF2-40B4-BE49-F238E27FC236}">
                <a16:creationId xmlns:a16="http://schemas.microsoft.com/office/drawing/2014/main" id="{CB52B052-8191-0768-CD28-54859C48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538" y="3549650"/>
            <a:ext cx="3759786" cy="333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>
            <a:extLst>
              <a:ext uri="{FF2B5EF4-FFF2-40B4-BE49-F238E27FC236}">
                <a16:creationId xmlns:a16="http://schemas.microsoft.com/office/drawing/2014/main" id="{6D2232A6-E291-EBFD-8162-E1DD600A8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341" y="3600567"/>
            <a:ext cx="3312188" cy="32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 도형 7">
            <a:extLst>
              <a:ext uri="{FF2B5EF4-FFF2-40B4-BE49-F238E27FC236}">
                <a16:creationId xmlns:a16="http://schemas.microsoft.com/office/drawing/2014/main" id="{62616B2B-0A0A-3E72-D5AF-113F481FB2F5}"/>
              </a:ext>
            </a:extLst>
          </p:cNvPr>
          <p:cNvSpPr/>
          <p:nvPr/>
        </p:nvSpPr>
        <p:spPr>
          <a:xfrm rot="16200000">
            <a:off x="9080888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L 도형 8">
            <a:extLst>
              <a:ext uri="{FF2B5EF4-FFF2-40B4-BE49-F238E27FC236}">
                <a16:creationId xmlns:a16="http://schemas.microsoft.com/office/drawing/2014/main" id="{D0632B85-CCF6-8829-3956-CE71ADEC03AA}"/>
              </a:ext>
            </a:extLst>
          </p:cNvPr>
          <p:cNvSpPr/>
          <p:nvPr/>
        </p:nvSpPr>
        <p:spPr>
          <a:xfrm rot="16200000">
            <a:off x="5086161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픽셀이(가) 표시된 사진&#10;&#10;자동 생성된 설명">
            <a:extLst>
              <a:ext uri="{FF2B5EF4-FFF2-40B4-BE49-F238E27FC236}">
                <a16:creationId xmlns:a16="http://schemas.microsoft.com/office/drawing/2014/main" id="{E1B4F477-F572-5128-CBD4-BEBBCB8F3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769" y="2998465"/>
            <a:ext cx="714550" cy="619276"/>
          </a:xfrm>
          <a:prstGeom prst="rect">
            <a:avLst/>
          </a:prstGeom>
        </p:spPr>
      </p:pic>
      <p:pic>
        <p:nvPicPr>
          <p:cNvPr id="14" name="그림 13" descr="메탈웨어, 자물쇠, 맹꽁이자물쇠, 노랑이(가) 표시된 사진&#10;&#10;자동 생성된 설명">
            <a:extLst>
              <a:ext uri="{FF2B5EF4-FFF2-40B4-BE49-F238E27FC236}">
                <a16:creationId xmlns:a16="http://schemas.microsoft.com/office/drawing/2014/main" id="{BAD7DFB9-921F-4446-3411-B1076294BC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994" y="2883449"/>
            <a:ext cx="695494" cy="7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7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58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설정 </a:t>
            </a:r>
            <a:r>
              <a:rPr lang="en-US" altLang="ko-KR" dirty="0"/>
              <a:t>&amp; </a:t>
            </a:r>
            <a:r>
              <a:rPr lang="ko-KR" altLang="en-US" dirty="0"/>
              <a:t>보안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보안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접근과 사용에 대한 로그를 기록합니다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54B0C85-E405-7DEA-8FDA-1A95CE95321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1"/>
            <a:ext cx="4798085" cy="55463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ko-KR" altLang="en-US" b="1" i="0" dirty="0">
                <a:effectLst/>
              </a:rPr>
              <a:t>사이트와 메뉴에 대한 접속</a:t>
            </a:r>
            <a:r>
              <a:rPr lang="en-US" altLang="ko-KR" b="1" i="0" dirty="0">
                <a:effectLst/>
              </a:rPr>
              <a:t>, </a:t>
            </a:r>
            <a:r>
              <a:rPr lang="ko-KR" altLang="en-US" b="1" i="0" dirty="0">
                <a:effectLst/>
              </a:rPr>
              <a:t>사용 권한을 통제합니다</a:t>
            </a:r>
            <a:r>
              <a:rPr lang="en-US" altLang="ko-KR" b="1" i="0" dirty="0">
                <a:effectLst/>
              </a:rPr>
              <a:t>.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1DCE2135-CF46-647B-E5D4-F30ECE2934B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로그인 접속 IP 통제, 제한 설정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중복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로그인 제한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사용자의 보안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등급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설정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각 메뉴에 대한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접근</a:t>
            </a:r>
            <a:r>
              <a:rPr kumimoji="0" lang="en-US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권한 관리</a:t>
            </a:r>
            <a:endParaRPr kumimoji="0" lang="ko-KR" altLang="ko-KR" sz="130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7" name="텍스트 개체 틀 7">
            <a:extLst>
              <a:ext uri="{FF2B5EF4-FFF2-40B4-BE49-F238E27FC236}">
                <a16:creationId xmlns:a16="http://schemas.microsoft.com/office/drawing/2014/main" id="{64BD9818-BB31-E15E-749C-34BE7317DBDB}"/>
              </a:ext>
            </a:extLst>
          </p:cNvPr>
          <p:cNvSpPr txBox="1">
            <a:spLocks/>
          </p:cNvSpPr>
          <p:nvPr/>
        </p:nvSpPr>
        <p:spPr>
          <a:xfrm>
            <a:off x="826034" y="2462446"/>
            <a:ext cx="4721235" cy="142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056007" rtl="0" eaLnBrk="1" latinLnBrk="1" hangingPunct="1">
              <a:lnSpc>
                <a:spcPct val="10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3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617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05600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584010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11201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64001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021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02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028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로그인 접속 로그 (PC, 모바일)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메일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송수신, POP3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등 메시지 로그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게시물, DB, 파일 등의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조회, 사용 로그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ko-KR" altLang="ko-KR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9705" name="Picture 9">
            <a:extLst>
              <a:ext uri="{FF2B5EF4-FFF2-40B4-BE49-F238E27FC236}">
                <a16:creationId xmlns:a16="http://schemas.microsoft.com/office/drawing/2014/main" id="{AD99574F-C360-6383-0AFD-8F5C1039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382" y="3814216"/>
            <a:ext cx="3303090" cy="291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B7331151-970C-1EE8-7AEB-5ACF85516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876" y="3856980"/>
            <a:ext cx="3480918" cy="29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 도형 7">
            <a:extLst>
              <a:ext uri="{FF2B5EF4-FFF2-40B4-BE49-F238E27FC236}">
                <a16:creationId xmlns:a16="http://schemas.microsoft.com/office/drawing/2014/main" id="{F00D1DEE-BC0D-C09E-1316-8B6AF1703E56}"/>
              </a:ext>
            </a:extLst>
          </p:cNvPr>
          <p:cNvSpPr/>
          <p:nvPr/>
        </p:nvSpPr>
        <p:spPr>
          <a:xfrm rot="16200000">
            <a:off x="10899298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 도형 9">
            <a:extLst>
              <a:ext uri="{FF2B5EF4-FFF2-40B4-BE49-F238E27FC236}">
                <a16:creationId xmlns:a16="http://schemas.microsoft.com/office/drawing/2014/main" id="{22B6F5C4-C902-9309-6D42-DE9515670F6B}"/>
              </a:ext>
            </a:extLst>
          </p:cNvPr>
          <p:cNvSpPr/>
          <p:nvPr/>
        </p:nvSpPr>
        <p:spPr>
          <a:xfrm rot="16200000">
            <a:off x="4431534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텍스트, 편지, 책, 종이이(가) 표시된 사진&#10;&#10;자동 생성된 설명">
            <a:extLst>
              <a:ext uri="{FF2B5EF4-FFF2-40B4-BE49-F238E27FC236}">
                <a16:creationId xmlns:a16="http://schemas.microsoft.com/office/drawing/2014/main" id="{003F241E-A490-00F6-1041-4C7833EC9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137" y="2741195"/>
            <a:ext cx="656498" cy="795755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F84E363E-CE09-A444-1730-0FC5B9E45FFF}"/>
              </a:ext>
            </a:extLst>
          </p:cNvPr>
          <p:cNvGrpSpPr/>
          <p:nvPr/>
        </p:nvGrpSpPr>
        <p:grpSpPr>
          <a:xfrm>
            <a:off x="9550514" y="2781061"/>
            <a:ext cx="647154" cy="730660"/>
            <a:chOff x="9550311" y="2848345"/>
            <a:chExt cx="647154" cy="730660"/>
          </a:xfrm>
        </p:grpSpPr>
        <p:pic>
          <p:nvPicPr>
            <p:cNvPr id="14" name="그림 13" descr="메탈웨어, 자물쇠, 맹꽁이자물쇠이(가) 표시된 사진&#10;&#10;자동 생성된 설명">
              <a:extLst>
                <a:ext uri="{FF2B5EF4-FFF2-40B4-BE49-F238E27FC236}">
                  <a16:creationId xmlns:a16="http://schemas.microsoft.com/office/drawing/2014/main" id="{F780F258-DC95-F620-32F4-E431AB123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50311" y="2848345"/>
              <a:ext cx="647154" cy="730660"/>
            </a:xfrm>
            <a:prstGeom prst="rect">
              <a:avLst/>
            </a:prstGeom>
          </p:spPr>
        </p:pic>
        <p:pic>
          <p:nvPicPr>
            <p:cNvPr id="16" name="그림 15" descr="나사, 메탈웨어, 패스너이(가) 표시된 사진&#10;&#10;자동 생성된 설명">
              <a:extLst>
                <a:ext uri="{FF2B5EF4-FFF2-40B4-BE49-F238E27FC236}">
                  <a16:creationId xmlns:a16="http://schemas.microsoft.com/office/drawing/2014/main" id="{E50034D9-0E1B-7EC5-B654-36DC2BEBD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0848" y="3112414"/>
              <a:ext cx="368804" cy="384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791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위쪽 모서리 33">
            <a:extLst>
              <a:ext uri="{FF2B5EF4-FFF2-40B4-BE49-F238E27FC236}">
                <a16:creationId xmlns:a16="http://schemas.microsoft.com/office/drawing/2014/main" id="{2C56D39D-F026-DE09-2E4E-AE8D47CB94BA}"/>
              </a:ext>
            </a:extLst>
          </p:cNvPr>
          <p:cNvSpPr/>
          <p:nvPr/>
        </p:nvSpPr>
        <p:spPr>
          <a:xfrm>
            <a:off x="2703671" y="5353072"/>
            <a:ext cx="2647826" cy="1843112"/>
          </a:xfrm>
          <a:prstGeom prst="round2SameRect">
            <a:avLst>
              <a:gd name="adj1" fmla="val 10750"/>
              <a:gd name="adj2" fmla="val 12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월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 20,000~</a:t>
            </a: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빠른 업데이트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원격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1:1 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상담 지원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연동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API 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제공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서비스 요금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59</a:t>
            </a:fld>
            <a:endParaRPr lang="ko-KR" altLang="en-US" noProof="1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첫 도입이라면 전문가와 상의하세요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/>
              <a:t>조직에서 </a:t>
            </a:r>
            <a:r>
              <a:rPr lang="ko-KR" altLang="en-US" dirty="0">
                <a:solidFill>
                  <a:srgbClr val="9C84FF"/>
                </a:solidFill>
              </a:rPr>
              <a:t>가장 적합하고 합리적인 제안</a:t>
            </a:r>
            <a:r>
              <a:rPr lang="ko-KR" altLang="en-US" dirty="0"/>
              <a:t>을 드립니다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구축형 </a:t>
            </a:r>
            <a:r>
              <a:rPr lang="en-US" altLang="ko-KR" dirty="0"/>
              <a:t>VS </a:t>
            </a:r>
            <a:r>
              <a:rPr lang="ko-KR" altLang="en-US" dirty="0"/>
              <a:t>클라우드</a:t>
            </a:r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C649A9D4-BF0C-2F66-7FD5-94DE2284D274}"/>
              </a:ext>
            </a:extLst>
          </p:cNvPr>
          <p:cNvSpPr/>
          <p:nvPr/>
        </p:nvSpPr>
        <p:spPr>
          <a:xfrm>
            <a:off x="2703671" y="2284056"/>
            <a:ext cx="2647826" cy="511464"/>
          </a:xfrm>
          <a:prstGeom prst="round2SameRect">
            <a:avLst>
              <a:gd name="adj1" fmla="val 27841"/>
              <a:gd name="adj2" fmla="val 0"/>
            </a:avLst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클라우드</a:t>
            </a:r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5BF64E79-9A1F-FD77-8717-7036B1BAC9C5}"/>
              </a:ext>
            </a:extLst>
          </p:cNvPr>
          <p:cNvSpPr/>
          <p:nvPr/>
        </p:nvSpPr>
        <p:spPr>
          <a:xfrm>
            <a:off x="5455091" y="2284056"/>
            <a:ext cx="2647826" cy="511464"/>
          </a:xfrm>
          <a:prstGeom prst="round2SameRect">
            <a:avLst>
              <a:gd name="adj1" fmla="val 27841"/>
              <a:gd name="adj2" fmla="val 0"/>
            </a:avLst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구축형 클라우드</a:t>
            </a:r>
          </a:p>
        </p:txBody>
      </p:sp>
      <p:sp>
        <p:nvSpPr>
          <p:cNvPr id="10" name="사각형: 둥근 위쪽 모서리 9">
            <a:extLst>
              <a:ext uri="{FF2B5EF4-FFF2-40B4-BE49-F238E27FC236}">
                <a16:creationId xmlns:a16="http://schemas.microsoft.com/office/drawing/2014/main" id="{75ACF60E-96CB-D202-EC18-1B7BF5B4BB25}"/>
              </a:ext>
            </a:extLst>
          </p:cNvPr>
          <p:cNvSpPr/>
          <p:nvPr/>
        </p:nvSpPr>
        <p:spPr>
          <a:xfrm>
            <a:off x="8202389" y="2284056"/>
            <a:ext cx="2647826" cy="511464"/>
          </a:xfrm>
          <a:prstGeom prst="round2SameRect">
            <a:avLst>
              <a:gd name="adj1" fmla="val 27841"/>
              <a:gd name="adj2" fmla="val 0"/>
            </a:avLst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구축형</a:t>
            </a:r>
          </a:p>
        </p:txBody>
      </p:sp>
      <p:sp>
        <p:nvSpPr>
          <p:cNvPr id="11" name="사각형: 둥근 위쪽 모서리 10">
            <a:extLst>
              <a:ext uri="{FF2B5EF4-FFF2-40B4-BE49-F238E27FC236}">
                <a16:creationId xmlns:a16="http://schemas.microsoft.com/office/drawing/2014/main" id="{BB4CB537-B619-70E3-76B5-C52296304678}"/>
              </a:ext>
            </a:extLst>
          </p:cNvPr>
          <p:cNvSpPr/>
          <p:nvPr/>
        </p:nvSpPr>
        <p:spPr>
          <a:xfrm>
            <a:off x="536864" y="2851168"/>
            <a:ext cx="2078831" cy="487940"/>
          </a:xfrm>
          <a:prstGeom prst="round2SameRect">
            <a:avLst>
              <a:gd name="adj1" fmla="val 27841"/>
              <a:gd name="adj2" fmla="val 2625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설치방식</a:t>
            </a:r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750D7E84-7EE0-A39E-A58F-B144C64EF4E4}"/>
              </a:ext>
            </a:extLst>
          </p:cNvPr>
          <p:cNvSpPr/>
          <p:nvPr/>
        </p:nvSpPr>
        <p:spPr>
          <a:xfrm>
            <a:off x="536864" y="3477689"/>
            <a:ext cx="2078831" cy="487940"/>
          </a:xfrm>
          <a:prstGeom prst="round2SameRect">
            <a:avLst>
              <a:gd name="adj1" fmla="val 27841"/>
              <a:gd name="adj2" fmla="val 2527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환경구성</a:t>
            </a:r>
          </a:p>
        </p:txBody>
      </p:sp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C916C063-F0C1-466E-1679-EA39A3A417BC}"/>
              </a:ext>
            </a:extLst>
          </p:cNvPr>
          <p:cNvSpPr/>
          <p:nvPr/>
        </p:nvSpPr>
        <p:spPr>
          <a:xfrm>
            <a:off x="536864" y="4104210"/>
            <a:ext cx="2078831" cy="487940"/>
          </a:xfrm>
          <a:prstGeom prst="round2SameRect">
            <a:avLst>
              <a:gd name="adj1" fmla="val 27841"/>
              <a:gd name="adj2" fmla="val 2625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결재방법</a:t>
            </a:r>
          </a:p>
        </p:txBody>
      </p:sp>
      <p:sp>
        <p:nvSpPr>
          <p:cNvPr id="16" name="사각형: 둥근 위쪽 모서리 15">
            <a:extLst>
              <a:ext uri="{FF2B5EF4-FFF2-40B4-BE49-F238E27FC236}">
                <a16:creationId xmlns:a16="http://schemas.microsoft.com/office/drawing/2014/main" id="{564698BC-967D-069C-4EF5-BA6E58E02535}"/>
              </a:ext>
            </a:extLst>
          </p:cNvPr>
          <p:cNvSpPr/>
          <p:nvPr/>
        </p:nvSpPr>
        <p:spPr>
          <a:xfrm>
            <a:off x="536864" y="4728641"/>
            <a:ext cx="2078831" cy="487940"/>
          </a:xfrm>
          <a:prstGeom prst="round2SameRect">
            <a:avLst>
              <a:gd name="adj1" fmla="val 27841"/>
              <a:gd name="adj2" fmla="val 2722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ERP</a:t>
            </a:r>
            <a:r>
              <a:rPr lang="ko-KR" altLang="en-US" sz="14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등 시스템 연동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595F55-178C-F44E-5ACE-B20FD4DAA06F}"/>
              </a:ext>
            </a:extLst>
          </p:cNvPr>
          <p:cNvSpPr txBox="1"/>
          <p:nvPr/>
        </p:nvSpPr>
        <p:spPr>
          <a:xfrm>
            <a:off x="3007115" y="2957218"/>
            <a:ext cx="210234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인에이지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클라우드 센터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9E88C-90BD-0463-EE9B-F54BD982E89C}"/>
              </a:ext>
            </a:extLst>
          </p:cNvPr>
          <p:cNvSpPr txBox="1"/>
          <p:nvPr/>
        </p:nvSpPr>
        <p:spPr>
          <a:xfrm>
            <a:off x="3189968" y="3581648"/>
            <a:ext cx="1748373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공용 클라우드 서버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4D8341-7AAE-A61C-1094-DD25C9B626E1}"/>
              </a:ext>
            </a:extLst>
          </p:cNvPr>
          <p:cNvSpPr txBox="1"/>
          <p:nvPr/>
        </p:nvSpPr>
        <p:spPr>
          <a:xfrm>
            <a:off x="3137578" y="4201987"/>
            <a:ext cx="1849791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월납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연납 선택 가능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9DE871-D6BE-A869-3AE1-A258A701B7BF}"/>
              </a:ext>
            </a:extLst>
          </p:cNvPr>
          <p:cNvSpPr txBox="1"/>
          <p:nvPr/>
        </p:nvSpPr>
        <p:spPr>
          <a:xfrm>
            <a:off x="3791938" y="4826417"/>
            <a:ext cx="583056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불가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2A6E52-B606-57B1-5423-0E071A23F30E}"/>
              </a:ext>
            </a:extLst>
          </p:cNvPr>
          <p:cNvSpPr txBox="1"/>
          <p:nvPr/>
        </p:nvSpPr>
        <p:spPr>
          <a:xfrm>
            <a:off x="8746335" y="2957218"/>
            <a:ext cx="163332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기업 내 단독 서버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C2B5B5-7D7A-FDE2-207E-C924506377E6}"/>
              </a:ext>
            </a:extLst>
          </p:cNvPr>
          <p:cNvSpPr txBox="1"/>
          <p:nvPr/>
        </p:nvSpPr>
        <p:spPr>
          <a:xfrm>
            <a:off x="8562390" y="3512272"/>
            <a:ext cx="198953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서비스 환경 별도 준비</a:t>
            </a:r>
            <a:br>
              <a:rPr lang="en-US" altLang="ko-KR" sz="130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(HW,OS,DB, 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방화벽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등</a:t>
            </a:r>
            <a:r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F4825E-F37D-FA6A-0037-1E2061AE6264}"/>
              </a:ext>
            </a:extLst>
          </p:cNvPr>
          <p:cNvSpPr txBox="1"/>
          <p:nvPr/>
        </p:nvSpPr>
        <p:spPr>
          <a:xfrm>
            <a:off x="8893078" y="4132864"/>
            <a:ext cx="134916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일시납</a:t>
            </a:r>
            <a:endParaRPr lang="en-US" altLang="ko-KR" sz="130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/>
            <a:r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(1</a:t>
            </a:r>
            <a:r>
              <a:rPr lang="ko-KR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년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무상 유지보수</a:t>
            </a:r>
            <a:r>
              <a:rPr lang="en-US" altLang="ko-KR" sz="90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DF1D4F-C515-634B-4E04-F7EE88D5D39C}"/>
              </a:ext>
            </a:extLst>
          </p:cNvPr>
          <p:cNvSpPr txBox="1"/>
          <p:nvPr/>
        </p:nvSpPr>
        <p:spPr>
          <a:xfrm>
            <a:off x="9286797" y="4826417"/>
            <a:ext cx="58673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26A295-6822-4085-2984-DA34C8549112}"/>
              </a:ext>
            </a:extLst>
          </p:cNvPr>
          <p:cNvSpPr txBox="1"/>
          <p:nvPr/>
        </p:nvSpPr>
        <p:spPr>
          <a:xfrm>
            <a:off x="5833797" y="2957218"/>
            <a:ext cx="1985224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인에이지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클라우드 센터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85874F-5312-2E7A-64F2-4FD120D6F001}"/>
              </a:ext>
            </a:extLst>
          </p:cNvPr>
          <p:cNvSpPr txBox="1"/>
          <p:nvPr/>
        </p:nvSpPr>
        <p:spPr>
          <a:xfrm>
            <a:off x="5839605" y="3581648"/>
            <a:ext cx="1974021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별도 클라우드 독립서버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F8BC90-2BEC-A2D9-4EEE-C59E9EF2567B}"/>
              </a:ext>
            </a:extLst>
          </p:cNvPr>
          <p:cNvSpPr txBox="1"/>
          <p:nvPr/>
        </p:nvSpPr>
        <p:spPr>
          <a:xfrm>
            <a:off x="5744758" y="4132864"/>
            <a:ext cx="215700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월납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연납 선택 가능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algn="ctr"/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(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단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별도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구축비</a:t>
            </a:r>
            <a:r>
              <a:rPr lang="ko-KR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및 개발 비용 </a:t>
            </a:r>
            <a:r>
              <a:rPr lang="ko-KR" alt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일시남</a:t>
            </a:r>
            <a:r>
              <a: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ko-KR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29B546-25AF-9BD4-AE07-810281E4613D}"/>
              </a:ext>
            </a:extLst>
          </p:cNvPr>
          <p:cNvSpPr txBox="1"/>
          <p:nvPr/>
        </p:nvSpPr>
        <p:spPr>
          <a:xfrm>
            <a:off x="6579031" y="4826417"/>
            <a:ext cx="547468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가능</a:t>
            </a:r>
          </a:p>
        </p:txBody>
      </p:sp>
      <p:sp>
        <p:nvSpPr>
          <p:cNvPr id="35" name="사각형: 둥근 위쪽 모서리 34">
            <a:extLst>
              <a:ext uri="{FF2B5EF4-FFF2-40B4-BE49-F238E27FC236}">
                <a16:creationId xmlns:a16="http://schemas.microsoft.com/office/drawing/2014/main" id="{F2EEF108-C244-5535-1F77-A64A6340C43C}"/>
              </a:ext>
            </a:extLst>
          </p:cNvPr>
          <p:cNvSpPr/>
          <p:nvPr/>
        </p:nvSpPr>
        <p:spPr>
          <a:xfrm>
            <a:off x="5453030" y="5353072"/>
            <a:ext cx="2647826" cy="1843112"/>
          </a:xfrm>
          <a:prstGeom prst="round2SameRect">
            <a:avLst>
              <a:gd name="adj1" fmla="val 10750"/>
              <a:gd name="adj2" fmla="val 12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도입비용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+ 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이용요금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클라우드에 빠른 설치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독립적인 운영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정기 업그레이드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고객별 커스터마이징 지원</a:t>
            </a:r>
          </a:p>
        </p:txBody>
      </p:sp>
      <p:sp>
        <p:nvSpPr>
          <p:cNvPr id="36" name="사각형: 둥근 위쪽 모서리 35">
            <a:extLst>
              <a:ext uri="{FF2B5EF4-FFF2-40B4-BE49-F238E27FC236}">
                <a16:creationId xmlns:a16="http://schemas.microsoft.com/office/drawing/2014/main" id="{8F163BF5-00A9-A103-728D-7443DD989810}"/>
              </a:ext>
            </a:extLst>
          </p:cNvPr>
          <p:cNvSpPr/>
          <p:nvPr/>
        </p:nvSpPr>
        <p:spPr>
          <a:xfrm>
            <a:off x="8200329" y="5353072"/>
            <a:ext cx="2647826" cy="1843112"/>
          </a:xfrm>
          <a:prstGeom prst="round2SameRect">
            <a:avLst>
              <a:gd name="adj1" fmla="val 10750"/>
              <a:gd name="adj2" fmla="val 124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도입비용 </a:t>
            </a:r>
            <a:r>
              <a:rPr lang="en-US" altLang="ko-K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+ </a:t>
            </a: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유지보수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고객별 맞춤형 개발 지원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매월 시스템 정기 점검 </a:t>
            </a:r>
            <a:r>
              <a:rPr lang="ko-KR" altLang="en-US" sz="1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레포트</a:t>
            </a:r>
            <a:endParaRPr lang="en-US" altLang="ko-KR" sz="1300" dirty="0">
              <a:solidFill>
                <a:schemeClr val="tx1">
                  <a:lumMod val="50000"/>
                  <a:lumOff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285750" indent="-285750">
              <a:lnSpc>
                <a:spcPts val="2200"/>
              </a:lnSpc>
              <a:buFont typeface="나눔스퀘어_ac" panose="020B0600000101010101" pitchFamily="50" charset="-127"/>
              <a:buChar char="○"/>
            </a:pPr>
            <a:r>
              <a:rPr lang="ko-KR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전담 컨설턴트 서비스</a:t>
            </a:r>
          </a:p>
        </p:txBody>
      </p:sp>
      <p:sp>
        <p:nvSpPr>
          <p:cNvPr id="37" name="사각형: 둥근 위쪽 모서리 36">
            <a:extLst>
              <a:ext uri="{FF2B5EF4-FFF2-40B4-BE49-F238E27FC236}">
                <a16:creationId xmlns:a16="http://schemas.microsoft.com/office/drawing/2014/main" id="{0CF8A1E0-AEEE-D82B-4E58-1D9A25F4DDAB}"/>
              </a:ext>
            </a:extLst>
          </p:cNvPr>
          <p:cNvSpPr/>
          <p:nvPr/>
        </p:nvSpPr>
        <p:spPr>
          <a:xfrm>
            <a:off x="536864" y="5353072"/>
            <a:ext cx="2078831" cy="1843112"/>
          </a:xfrm>
          <a:prstGeom prst="round2SameRect">
            <a:avLst>
              <a:gd name="adj1" fmla="val 7169"/>
              <a:gd name="adj2" fmla="val 632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상담문의</a:t>
            </a:r>
            <a:endParaRPr lang="en-US" altLang="ko-KR" sz="14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14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en-US" altLang="ko-KR" sz="18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1600-4730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sales@enage.com</a:t>
            </a:r>
            <a:endParaRPr lang="en-US" altLang="ko-KR" sz="14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endParaRPr lang="en-US" altLang="ko-KR" sz="14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09:00~18:00</a:t>
            </a:r>
            <a:endParaRPr lang="ko-KR" altLang="en-US" sz="14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D92C8D2-90EF-3F94-BDD7-43878AD90AFB}"/>
              </a:ext>
            </a:extLst>
          </p:cNvPr>
          <p:cNvGrpSpPr/>
          <p:nvPr/>
        </p:nvGrpSpPr>
        <p:grpSpPr>
          <a:xfrm>
            <a:off x="2778679" y="3401656"/>
            <a:ext cx="2504884" cy="1277852"/>
            <a:chOff x="2763439" y="3387323"/>
            <a:chExt cx="2628900" cy="1277852"/>
          </a:xfrm>
        </p:grpSpPr>
        <p:pic>
          <p:nvPicPr>
            <p:cNvPr id="51" name="그래픽 50">
              <a:extLst>
                <a:ext uri="{FF2B5EF4-FFF2-40B4-BE49-F238E27FC236}">
                  <a16:creationId xmlns:a16="http://schemas.microsoft.com/office/drawing/2014/main" id="{C2E35A56-5C5F-FADF-16D9-CB49E4C61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3387323"/>
              <a:ext cx="2628900" cy="19050"/>
            </a:xfrm>
            <a:prstGeom prst="rect">
              <a:avLst/>
            </a:prstGeom>
          </p:spPr>
        </p:pic>
        <p:pic>
          <p:nvPicPr>
            <p:cNvPr id="52" name="그래픽 51">
              <a:extLst>
                <a:ext uri="{FF2B5EF4-FFF2-40B4-BE49-F238E27FC236}">
                  <a16:creationId xmlns:a16="http://schemas.microsoft.com/office/drawing/2014/main" id="{4BB1B9A1-8BCF-71E3-A96A-5C97FDA04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4017362"/>
              <a:ext cx="2628900" cy="19050"/>
            </a:xfrm>
            <a:prstGeom prst="rect">
              <a:avLst/>
            </a:prstGeom>
          </p:spPr>
        </p:pic>
        <p:pic>
          <p:nvPicPr>
            <p:cNvPr id="53" name="그래픽 52">
              <a:extLst>
                <a:ext uri="{FF2B5EF4-FFF2-40B4-BE49-F238E27FC236}">
                  <a16:creationId xmlns:a16="http://schemas.microsoft.com/office/drawing/2014/main" id="{6FEC0BC6-56CD-DA60-ABFA-3BC8B4CD7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4646125"/>
              <a:ext cx="2628900" cy="19050"/>
            </a:xfrm>
            <a:prstGeom prst="rect">
              <a:avLst/>
            </a:prstGeom>
          </p:spPr>
        </p:pic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0ABE1266-C09A-E4CC-E969-C67C71F2FB98}"/>
              </a:ext>
            </a:extLst>
          </p:cNvPr>
          <p:cNvGrpSpPr/>
          <p:nvPr/>
        </p:nvGrpSpPr>
        <p:grpSpPr>
          <a:xfrm>
            <a:off x="5528039" y="3401656"/>
            <a:ext cx="2504884" cy="1277852"/>
            <a:chOff x="2763439" y="3387323"/>
            <a:chExt cx="2628900" cy="1277852"/>
          </a:xfrm>
        </p:grpSpPr>
        <p:pic>
          <p:nvPicPr>
            <p:cNvPr id="56" name="그래픽 55">
              <a:extLst>
                <a:ext uri="{FF2B5EF4-FFF2-40B4-BE49-F238E27FC236}">
                  <a16:creationId xmlns:a16="http://schemas.microsoft.com/office/drawing/2014/main" id="{2F8EED50-672D-C049-C785-CCCAB8435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3387323"/>
              <a:ext cx="2628900" cy="19050"/>
            </a:xfrm>
            <a:prstGeom prst="rect">
              <a:avLst/>
            </a:prstGeom>
          </p:spPr>
        </p:pic>
        <p:pic>
          <p:nvPicPr>
            <p:cNvPr id="57" name="그래픽 56">
              <a:extLst>
                <a:ext uri="{FF2B5EF4-FFF2-40B4-BE49-F238E27FC236}">
                  <a16:creationId xmlns:a16="http://schemas.microsoft.com/office/drawing/2014/main" id="{B65B28AE-4511-08DD-C270-E41F6A9AB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4017362"/>
              <a:ext cx="2628900" cy="19050"/>
            </a:xfrm>
            <a:prstGeom prst="rect">
              <a:avLst/>
            </a:prstGeom>
          </p:spPr>
        </p:pic>
        <p:pic>
          <p:nvPicPr>
            <p:cNvPr id="58" name="그래픽 57">
              <a:extLst>
                <a:ext uri="{FF2B5EF4-FFF2-40B4-BE49-F238E27FC236}">
                  <a16:creationId xmlns:a16="http://schemas.microsoft.com/office/drawing/2014/main" id="{7B824E05-B840-8349-21A2-018208A6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4646125"/>
              <a:ext cx="2628900" cy="19050"/>
            </a:xfrm>
            <a:prstGeom prst="rect">
              <a:avLst/>
            </a:prstGeom>
          </p:spPr>
        </p:pic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3C8F018F-5CB0-0DC2-7F60-495A80546F27}"/>
              </a:ext>
            </a:extLst>
          </p:cNvPr>
          <p:cNvGrpSpPr/>
          <p:nvPr/>
        </p:nvGrpSpPr>
        <p:grpSpPr>
          <a:xfrm>
            <a:off x="8275338" y="3401656"/>
            <a:ext cx="2504884" cy="1277852"/>
            <a:chOff x="2763439" y="3387323"/>
            <a:chExt cx="2628900" cy="1277852"/>
          </a:xfrm>
        </p:grpSpPr>
        <p:pic>
          <p:nvPicPr>
            <p:cNvPr id="60" name="그래픽 59">
              <a:extLst>
                <a:ext uri="{FF2B5EF4-FFF2-40B4-BE49-F238E27FC236}">
                  <a16:creationId xmlns:a16="http://schemas.microsoft.com/office/drawing/2014/main" id="{C108149C-2F93-E645-0D0D-80D88E06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3387323"/>
              <a:ext cx="2628900" cy="19050"/>
            </a:xfrm>
            <a:prstGeom prst="rect">
              <a:avLst/>
            </a:prstGeom>
          </p:spPr>
        </p:pic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53399A40-6D31-5AD9-F35C-86B27BE07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4017362"/>
              <a:ext cx="2628900" cy="19050"/>
            </a:xfrm>
            <a:prstGeom prst="rect">
              <a:avLst/>
            </a:prstGeom>
          </p:spPr>
        </p:pic>
        <p:pic>
          <p:nvPicPr>
            <p:cNvPr id="62" name="그래픽 61">
              <a:extLst>
                <a:ext uri="{FF2B5EF4-FFF2-40B4-BE49-F238E27FC236}">
                  <a16:creationId xmlns:a16="http://schemas.microsoft.com/office/drawing/2014/main" id="{9919A7C6-5600-7EE1-9D3C-B94577C9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63439" y="4646125"/>
              <a:ext cx="2628900" cy="19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026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6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전자결재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가장 빠르고 효율적인 의사결정 도구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26034" y="1932900"/>
            <a:ext cx="4488567" cy="83108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dirty="0"/>
              <a:t>다음 체크 포인트에 해당 된다면 전자결재가 꼭 필요합니다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205888" y="1932900"/>
            <a:ext cx="4721235" cy="83108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소통을 넘어 전자결재가 반드시 필요한 이유입니다</a:t>
            </a:r>
            <a:r>
              <a:rPr lang="en-US" altLang="ko-KR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B96A83C0-8515-5619-1276-312E162EE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700" y="4403423"/>
            <a:ext cx="2487901" cy="27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D2C63B15-D2BF-F19E-D9D8-57E30F04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061" y="4403424"/>
            <a:ext cx="4452296" cy="27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텍스트 개체 틀 19">
            <a:extLst>
              <a:ext uri="{FF2B5EF4-FFF2-40B4-BE49-F238E27FC236}">
                <a16:creationId xmlns:a16="http://schemas.microsoft.com/office/drawing/2014/main" id="{4A1D9E47-737E-7D9A-9FB3-6AF42BD41B1A}"/>
              </a:ext>
            </a:extLst>
          </p:cNvPr>
          <p:cNvSpPr txBox="1">
            <a:spLocks/>
          </p:cNvSpPr>
          <p:nvPr/>
        </p:nvSpPr>
        <p:spPr>
          <a:xfrm>
            <a:off x="826034" y="2763981"/>
            <a:ext cx="4721235" cy="1340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10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3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617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05600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584010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11201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64001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021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02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028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대외비나 보안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은 어떻게 관리해야 하는가?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의사 결정과정이나 기록을 투명하게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 볼 수 있는가?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업무 검토와 승인에 대한 책임감을 명확히 부여할 수 있는가?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부서 간 업무분장과 분쟁을 어떻게 조절하는가? </a:t>
            </a:r>
          </a:p>
        </p:txBody>
      </p:sp>
      <p:sp>
        <p:nvSpPr>
          <p:cNvPr id="6" name="텍스트 개체 틀 20">
            <a:extLst>
              <a:ext uri="{FF2B5EF4-FFF2-40B4-BE49-F238E27FC236}">
                <a16:creationId xmlns:a16="http://schemas.microsoft.com/office/drawing/2014/main" id="{F548873E-390D-A583-8085-FE0B937CC01F}"/>
              </a:ext>
            </a:extLst>
          </p:cNvPr>
          <p:cNvSpPr txBox="1">
            <a:spLocks/>
          </p:cNvSpPr>
          <p:nvPr/>
        </p:nvSpPr>
        <p:spPr>
          <a:xfrm>
            <a:off x="6205888" y="2763981"/>
            <a:ext cx="4721235" cy="1340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56007" rtl="0" eaLnBrk="1" latinLnBrk="1" hangingPunct="1">
              <a:lnSpc>
                <a:spcPct val="100000"/>
              </a:lnSpc>
              <a:spcBef>
                <a:spcPts val="1155"/>
              </a:spcBef>
              <a:buFont typeface="Arial" panose="020B0604020202020204" pitchFamily="34" charset="0"/>
              <a:buNone/>
              <a:defRPr sz="1300" kern="1200">
                <a:solidFill>
                  <a:schemeClr val="bg1">
                    <a:lumMod val="50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+mn-cs"/>
              </a:defRPr>
            </a:lvl1pPr>
            <a:lvl2pPr marL="528003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617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 marL="105600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386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 marL="1584010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 marL="211201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  <a:lvl6pPr marL="2640017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68021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6024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4028" indent="0" algn="l" defTabSz="1056007" rtl="0" eaLnBrk="1" latinLnBrk="1" hangingPunct="1">
              <a:lnSpc>
                <a:spcPct val="90000"/>
              </a:lnSpc>
              <a:spcBef>
                <a:spcPts val="578"/>
              </a:spcBef>
              <a:buFont typeface="Arial" panose="020B0604020202020204" pitchFamily="34" charset="0"/>
              <a:buNone/>
              <a:defRPr sz="1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투명하고 빠른 과정과 기록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문서의 </a:t>
            </a:r>
            <a:r>
              <a:rPr kumimoji="0" lang="ko-KR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중앙화를 통한 보안과 이력관리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자신의 사인에 대한 책임 있는 결정</a:t>
            </a:r>
            <a:b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ko-KR" altLang="ko-KR" i="0" u="none" strike="noStrike" cap="none" normalizeH="0" baseline="0" dirty="0">
                <a:ln>
                  <a:noFill/>
                </a:ln>
                <a:effectLst/>
              </a:rPr>
              <a:t>공문서화를 통한 부서 간 균형 유지 </a:t>
            </a:r>
          </a:p>
        </p:txBody>
      </p:sp>
      <p:sp>
        <p:nvSpPr>
          <p:cNvPr id="12" name="L 도형 11">
            <a:extLst>
              <a:ext uri="{FF2B5EF4-FFF2-40B4-BE49-F238E27FC236}">
                <a16:creationId xmlns:a16="http://schemas.microsoft.com/office/drawing/2014/main" id="{8DBA6CA3-3A70-571F-79F6-1D39BF0F7079}"/>
              </a:ext>
            </a:extLst>
          </p:cNvPr>
          <p:cNvSpPr/>
          <p:nvPr/>
        </p:nvSpPr>
        <p:spPr>
          <a:xfrm rot="16200000">
            <a:off x="2010871" y="2550893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L 도형 13">
            <a:extLst>
              <a:ext uri="{FF2B5EF4-FFF2-40B4-BE49-F238E27FC236}">
                <a16:creationId xmlns:a16="http://schemas.microsoft.com/office/drawing/2014/main" id="{771552E6-9E73-4A7A-F621-51C4CB6927CA}"/>
              </a:ext>
            </a:extLst>
          </p:cNvPr>
          <p:cNvSpPr/>
          <p:nvPr/>
        </p:nvSpPr>
        <p:spPr>
          <a:xfrm rot="16200000">
            <a:off x="10804522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교통 표지판, 상징, 표지판이(가) 표시된 사진&#10;&#10;자동 생성된 설명">
            <a:extLst>
              <a:ext uri="{FF2B5EF4-FFF2-40B4-BE49-F238E27FC236}">
                <a16:creationId xmlns:a16="http://schemas.microsoft.com/office/drawing/2014/main" id="{B946F4D1-8C36-32D3-F27B-7BDE69E5D1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566" y="3781425"/>
            <a:ext cx="714787" cy="705962"/>
          </a:xfrm>
          <a:prstGeom prst="rect">
            <a:avLst/>
          </a:prstGeom>
        </p:spPr>
      </p:pic>
      <p:pic>
        <p:nvPicPr>
          <p:cNvPr id="29" name="그림 28" descr="사무용품, 공구, 사무 기기, 펜이(가) 표시된 사진&#10;&#10;자동 생성된 설명">
            <a:extLst>
              <a:ext uri="{FF2B5EF4-FFF2-40B4-BE49-F238E27FC236}">
                <a16:creationId xmlns:a16="http://schemas.microsoft.com/office/drawing/2014/main" id="{DB85B10E-C6D5-2DBC-A222-A9A1A7788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945" y="3273025"/>
            <a:ext cx="736908" cy="7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608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설치방법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60</a:t>
            </a:fld>
            <a:endParaRPr lang="ko-KR" altLang="en-US" noProof="1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3E8F3F-0B1A-0AE1-C3B7-BE4ECD05F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첫 도입이라면 전문가와 상의하세요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/>
              <a:t>상담 및 데모신청으로 우리 회사에 </a:t>
            </a:r>
            <a:r>
              <a:rPr lang="ko-KR" altLang="en-US" dirty="0">
                <a:solidFill>
                  <a:srgbClr val="9C84FF"/>
                </a:solidFill>
              </a:rPr>
              <a:t>알맞은 견적을 상담</a:t>
            </a:r>
            <a:r>
              <a:rPr lang="ko-KR" altLang="en-US" dirty="0"/>
              <a:t> 받아보세요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설치방법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C99AC11-F662-F2C6-72E3-B5D8C673F9A6}"/>
              </a:ext>
            </a:extLst>
          </p:cNvPr>
          <p:cNvSpPr/>
          <p:nvPr/>
        </p:nvSpPr>
        <p:spPr>
          <a:xfrm>
            <a:off x="779178" y="2328418"/>
            <a:ext cx="4814633" cy="2267637"/>
          </a:xfrm>
          <a:prstGeom prst="roundRect">
            <a:avLst>
              <a:gd name="adj" fmla="val 10252"/>
            </a:avLst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34DF8A2-A1B0-1B2C-4000-814018B3288A}"/>
              </a:ext>
            </a:extLst>
          </p:cNvPr>
          <p:cNvSpPr/>
          <p:nvPr/>
        </p:nvSpPr>
        <p:spPr>
          <a:xfrm>
            <a:off x="5867920" y="2328418"/>
            <a:ext cx="4814633" cy="2267637"/>
          </a:xfrm>
          <a:prstGeom prst="roundRect">
            <a:avLst>
              <a:gd name="adj" fmla="val 10252"/>
            </a:avLst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15B0EA3-666F-5F52-5D8B-92150A945C20}"/>
              </a:ext>
            </a:extLst>
          </p:cNvPr>
          <p:cNvSpPr/>
          <p:nvPr/>
        </p:nvSpPr>
        <p:spPr>
          <a:xfrm>
            <a:off x="779178" y="4865329"/>
            <a:ext cx="4814633" cy="2267637"/>
          </a:xfrm>
          <a:prstGeom prst="roundRect">
            <a:avLst>
              <a:gd name="adj" fmla="val 10252"/>
            </a:avLst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16B11A3-E8AA-11C5-59BE-CF6331E922EF}"/>
              </a:ext>
            </a:extLst>
          </p:cNvPr>
          <p:cNvSpPr/>
          <p:nvPr/>
        </p:nvSpPr>
        <p:spPr>
          <a:xfrm>
            <a:off x="5867920" y="4865329"/>
            <a:ext cx="4814633" cy="2267637"/>
          </a:xfrm>
          <a:prstGeom prst="roundRect">
            <a:avLst>
              <a:gd name="adj" fmla="val 10252"/>
            </a:avLst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155B04-3C3D-024D-0059-6BF585B520F1}"/>
              </a:ext>
            </a:extLst>
          </p:cNvPr>
          <p:cNvSpPr txBox="1"/>
          <p:nvPr/>
        </p:nvSpPr>
        <p:spPr>
          <a:xfrm>
            <a:off x="947657" y="2556503"/>
            <a:ext cx="464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6156BA-B390-996A-B284-5EA09A0A23D9}"/>
              </a:ext>
            </a:extLst>
          </p:cNvPr>
          <p:cNvSpPr txBox="1"/>
          <p:nvPr/>
        </p:nvSpPr>
        <p:spPr>
          <a:xfrm>
            <a:off x="6036399" y="2556503"/>
            <a:ext cx="464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4A796D-08A9-9FD3-5D91-EED4F99796B1}"/>
              </a:ext>
            </a:extLst>
          </p:cNvPr>
          <p:cNvSpPr txBox="1"/>
          <p:nvPr/>
        </p:nvSpPr>
        <p:spPr>
          <a:xfrm>
            <a:off x="947657" y="5082501"/>
            <a:ext cx="464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CC48DE-3A91-4493-2F16-E81B8EBDD58E}"/>
              </a:ext>
            </a:extLst>
          </p:cNvPr>
          <p:cNvSpPr txBox="1"/>
          <p:nvPr/>
        </p:nvSpPr>
        <p:spPr>
          <a:xfrm>
            <a:off x="6036399" y="5082501"/>
            <a:ext cx="464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pic>
        <p:nvPicPr>
          <p:cNvPr id="44" name="그래픽 43">
            <a:extLst>
              <a:ext uri="{FF2B5EF4-FFF2-40B4-BE49-F238E27FC236}">
                <a16:creationId xmlns:a16="http://schemas.microsoft.com/office/drawing/2014/main" id="{3F8C3FEE-BBD8-6D49-4BF7-AE85699F8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1953" y="6038208"/>
            <a:ext cx="695325" cy="809625"/>
          </a:xfrm>
          <a:prstGeom prst="rect">
            <a:avLst/>
          </a:prstGeom>
        </p:spPr>
      </p:pic>
      <p:pic>
        <p:nvPicPr>
          <p:cNvPr id="46" name="그래픽 45">
            <a:extLst>
              <a:ext uri="{FF2B5EF4-FFF2-40B4-BE49-F238E27FC236}">
                <a16:creationId xmlns:a16="http://schemas.microsoft.com/office/drawing/2014/main" id="{D22CD765-87F0-33EF-53C4-DDB2808429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0260" y="6049557"/>
            <a:ext cx="777402" cy="777402"/>
          </a:xfrm>
          <a:prstGeom prst="rect">
            <a:avLst/>
          </a:prstGeom>
        </p:spPr>
      </p:pic>
      <p:pic>
        <p:nvPicPr>
          <p:cNvPr id="48" name="그래픽 47">
            <a:extLst>
              <a:ext uri="{FF2B5EF4-FFF2-40B4-BE49-F238E27FC236}">
                <a16:creationId xmlns:a16="http://schemas.microsoft.com/office/drawing/2014/main" id="{521DE5FB-2982-1B29-D5A4-FB141FA76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3378" y="3564821"/>
            <a:ext cx="723900" cy="752475"/>
          </a:xfrm>
          <a:prstGeom prst="rect">
            <a:avLst/>
          </a:prstGeom>
        </p:spPr>
      </p:pic>
      <p:pic>
        <p:nvPicPr>
          <p:cNvPr id="50" name="그래픽 49">
            <a:extLst>
              <a:ext uri="{FF2B5EF4-FFF2-40B4-BE49-F238E27FC236}">
                <a16:creationId xmlns:a16="http://schemas.microsoft.com/office/drawing/2014/main" id="{91CFD683-499F-33D5-D7F8-E33C2380DC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4505" y="3497609"/>
            <a:ext cx="714638" cy="7981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1667BF-F727-E12F-E09F-3FA54A74548C}"/>
              </a:ext>
            </a:extLst>
          </p:cNvPr>
          <p:cNvSpPr txBox="1"/>
          <p:nvPr/>
        </p:nvSpPr>
        <p:spPr>
          <a:xfrm>
            <a:off x="947657" y="3013724"/>
            <a:ext cx="46461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700" b="0" i="0" dirty="0" err="1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인에이지</a:t>
            </a:r>
            <a:r>
              <a:rPr lang="ko-KR" altLang="en-US" sz="17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모든 솔루션은</a:t>
            </a:r>
            <a:br>
              <a:rPr lang="ko-KR" altLang="en-US" sz="17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17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서비스 위치와 비용 납부 방법에 따라</a:t>
            </a:r>
            <a:br>
              <a:rPr lang="ko-KR" altLang="en-US" sz="17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17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구축과 클라우드 두 가지 형태로</a:t>
            </a:r>
            <a:endParaRPr lang="en-US" altLang="ko-KR" sz="1700" b="0" i="0" dirty="0">
              <a:solidFill>
                <a:schemeClr val="bg1"/>
              </a:solidFill>
              <a:effectLst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7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사용할 수 있습니다</a:t>
            </a:r>
            <a:r>
              <a:rPr lang="en-US" altLang="ko-KR" sz="17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17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48F38-478C-795F-7200-77C9D8BE7E7F}"/>
              </a:ext>
            </a:extLst>
          </p:cNvPr>
          <p:cNvSpPr txBox="1"/>
          <p:nvPr/>
        </p:nvSpPr>
        <p:spPr>
          <a:xfrm>
            <a:off x="6036399" y="3013724"/>
            <a:ext cx="4646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서비스 환경과 비용 납부 및</a:t>
            </a:r>
            <a:endParaRPr lang="en-US" altLang="ko-KR" sz="1600" b="0" i="0" dirty="0">
              <a:solidFill>
                <a:schemeClr val="bg1"/>
              </a:solidFill>
              <a:effectLst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구축되는 위치에 따른 차이가</a:t>
            </a:r>
            <a:endParaRPr lang="en-US" altLang="ko-KR" sz="1600" b="0" i="0" dirty="0">
              <a:solidFill>
                <a:schemeClr val="bg1"/>
              </a:solidFill>
              <a:effectLst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있으며 그 외 사용하는 솔루션과</a:t>
            </a:r>
            <a:endParaRPr lang="en-US" altLang="ko-KR" sz="1600" b="0" i="0" dirty="0">
              <a:solidFill>
                <a:schemeClr val="bg1"/>
              </a:solidFill>
              <a:effectLst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서비스는</a:t>
            </a:r>
            <a:r>
              <a:rPr lang="en-US" altLang="ko-KR" sz="1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동일합니다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17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8EAD37-D8E8-95B7-57C4-7B752A248B7F}"/>
              </a:ext>
            </a:extLst>
          </p:cNvPr>
          <p:cNvSpPr txBox="1"/>
          <p:nvPr/>
        </p:nvSpPr>
        <p:spPr>
          <a:xfrm>
            <a:off x="947657" y="5539722"/>
            <a:ext cx="464615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내부 보안이 중요하고 고정 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IP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및</a:t>
            </a:r>
            <a:br>
              <a:rPr lang="ko-KR" altLang="en-US" sz="1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전산실 운영 및 인프라가 갖춰져</a:t>
            </a:r>
            <a:br>
              <a:rPr lang="ko-KR" altLang="en-US" sz="1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있다면 구축형이 적합합니다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br>
              <a:rPr lang="ko-KR" altLang="en-US" sz="1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endParaRPr lang="ko-KR" altLang="en-US" sz="17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015D7E-F8E8-824D-72F9-3B626EE79524}"/>
              </a:ext>
            </a:extLst>
          </p:cNvPr>
          <p:cNvSpPr txBox="1"/>
          <p:nvPr/>
        </p:nvSpPr>
        <p:spPr>
          <a:xfrm>
            <a:off x="6036399" y="5539722"/>
            <a:ext cx="464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초기 투자와 전산 구축 없이</a:t>
            </a:r>
            <a:endParaRPr lang="en-US" altLang="ko-KR" sz="1600" b="0" i="0" dirty="0">
              <a:solidFill>
                <a:schemeClr val="bg1"/>
              </a:solidFill>
              <a:effectLst/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일임하여 서비스를 제공받고 싶다면</a:t>
            </a:r>
            <a:br>
              <a:rPr lang="ko-KR" altLang="en-US" sz="1600" dirty="0">
                <a:solidFill>
                  <a:schemeClr val="bg1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클라우드 서비스가 적합합니다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.</a:t>
            </a:r>
            <a:endParaRPr lang="ko-KR" altLang="en-US" sz="1700" dirty="0">
              <a:solidFill>
                <a:schemeClr val="bg1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58090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래픽 17">
            <a:extLst>
              <a:ext uri="{FF2B5EF4-FFF2-40B4-BE49-F238E27FC236}">
                <a16:creationId xmlns:a16="http://schemas.microsoft.com/office/drawing/2014/main" id="{6F029463-9510-10FD-A4CC-7880858F1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8476" y="3738103"/>
            <a:ext cx="4598025" cy="653270"/>
          </a:xfrm>
          <a:prstGeom prst="rect">
            <a:avLst/>
          </a:prstGeom>
        </p:spPr>
      </p:pic>
      <p:pic>
        <p:nvPicPr>
          <p:cNvPr id="23" name="그래픽 22">
            <a:extLst>
              <a:ext uri="{FF2B5EF4-FFF2-40B4-BE49-F238E27FC236}">
                <a16:creationId xmlns:a16="http://schemas.microsoft.com/office/drawing/2014/main" id="{B35FEC81-3D1C-7B92-6CD7-DCA06EA1BC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479" y="7484006"/>
            <a:ext cx="955224" cy="201658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BC37563-FF01-04EE-2555-709B45FEA386}"/>
              </a:ext>
            </a:extLst>
          </p:cNvPr>
          <p:cNvSpPr/>
          <p:nvPr/>
        </p:nvSpPr>
        <p:spPr>
          <a:xfrm>
            <a:off x="7157054" y="7194130"/>
            <a:ext cx="4137519" cy="52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㈜인에이지  </a:t>
            </a:r>
            <a:r>
              <a:rPr lang="en-US" altLang="ko-KR" sz="10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www.enage.com </a:t>
            </a: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50000"/>
                    <a:lumOff val="50000"/>
                    <a:alpha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TEL. 1600-4730  FAX.02-6499-1366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79378573-4F96-3885-FFE3-0DD0A800FFA4}"/>
              </a:ext>
            </a:extLst>
          </p:cNvPr>
          <p:cNvSpPr/>
          <p:nvPr/>
        </p:nvSpPr>
        <p:spPr>
          <a:xfrm rot="16200000">
            <a:off x="-225781" y="313221"/>
            <a:ext cx="1077835" cy="296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bg1">
                    <a:lumMod val="75000"/>
                    <a:alpha val="7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2023.06.16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E5A66-BA57-B381-D76B-2EE4A5F19DB8}"/>
              </a:ext>
            </a:extLst>
          </p:cNvPr>
          <p:cNvSpPr txBox="1"/>
          <p:nvPr/>
        </p:nvSpPr>
        <p:spPr>
          <a:xfrm>
            <a:off x="1590724" y="5645292"/>
            <a:ext cx="7457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500" b="0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If it's your first introduction, talk to the experts</a:t>
            </a:r>
          </a:p>
          <a:p>
            <a:r>
              <a:rPr lang="en-US" altLang="ko-KR" sz="1500" b="0" i="0" dirty="0"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We offer the most appropriate and reasonable suggestions for your organization</a:t>
            </a:r>
            <a:endParaRPr lang="ko-KR" altLang="en-US" sz="15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002E7-7E02-A3D0-65AA-E6A97502AF81}"/>
              </a:ext>
            </a:extLst>
          </p:cNvPr>
          <p:cNvSpPr txBox="1"/>
          <p:nvPr/>
        </p:nvSpPr>
        <p:spPr>
          <a:xfrm>
            <a:off x="1580333" y="4301150"/>
            <a:ext cx="359713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500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Thank you</a:t>
            </a:r>
            <a:endParaRPr lang="ko-KR" altLang="en-US" sz="5500" dirty="0">
              <a:solidFill>
                <a:srgbClr val="4285F4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E44A9A12-68E1-3CFD-EB19-544EE80146EE}"/>
              </a:ext>
            </a:extLst>
          </p:cNvPr>
          <p:cNvSpPr/>
          <p:nvPr/>
        </p:nvSpPr>
        <p:spPr>
          <a:xfrm>
            <a:off x="5101107" y="4937751"/>
            <a:ext cx="114300" cy="1143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C257E38A-EC0C-1BCB-4D8B-AF95DE1401E4}"/>
              </a:ext>
            </a:extLst>
          </p:cNvPr>
          <p:cNvSpPr/>
          <p:nvPr/>
        </p:nvSpPr>
        <p:spPr>
          <a:xfrm>
            <a:off x="5301132" y="4937751"/>
            <a:ext cx="114300" cy="114300"/>
          </a:xfrm>
          <a:prstGeom prst="ellipse">
            <a:avLst/>
          </a:prstGeom>
          <a:solidFill>
            <a:srgbClr val="9C8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A0ECB05-F9B3-EF39-599C-4094691EF6EA}"/>
              </a:ext>
            </a:extLst>
          </p:cNvPr>
          <p:cNvSpPr/>
          <p:nvPr/>
        </p:nvSpPr>
        <p:spPr>
          <a:xfrm>
            <a:off x="5501157" y="4937751"/>
            <a:ext cx="114300" cy="114300"/>
          </a:xfrm>
          <a:prstGeom prst="ellipse">
            <a:avLst/>
          </a:prstGeom>
          <a:solidFill>
            <a:srgbClr val="FFA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16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7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전자결재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ko-KR" altLang="en-US" dirty="0"/>
              <a:t>가장 빠르고 효율적인 의사결정 도구</a:t>
            </a:r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3E169C67-8B80-3C82-9624-AEC24B2F776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한컴의</a:t>
            </a: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HTML5 </a:t>
            </a: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표준 </a:t>
            </a: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웹한글</a:t>
            </a: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기안기</a:t>
            </a: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제공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BE385E6F-4CCB-8BBE-D8C4-9F1935BF1B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행정안전부 전자문서유통 시스템을 통한 </a:t>
            </a: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수발신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092A3197-2DF3-43DE-DC31-D975E218A15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26034" y="2462445"/>
            <a:ext cx="4721235" cy="1340627"/>
          </a:xfrm>
        </p:spPr>
        <p:txBody>
          <a:bodyPr>
            <a:noAutofit/>
          </a:bodyPr>
          <a:lstStyle/>
          <a:p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Non-ActiveX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방식의 한글 </a:t>
            </a:r>
            <a:r>
              <a:rPr kumimoji="0" lang="ko-KR" altLang="ko-KR" sz="13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기안기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기존의 HWP 서식 지원 및 붙여넣기 등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양식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표준 API 연동을 통한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전자결재와 문서 유통 연동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각 기관과 회사에 맞는 양식제작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대내외 발송, 안(案) 추가 등 옵션 지원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각 기관별 공공 문서규정에 맞춤 프로세스 지원 </a:t>
            </a:r>
          </a:p>
          <a:p>
            <a:endParaRPr lang="en-US" altLang="ko-KR" sz="1300" dirty="0">
              <a:solidFill>
                <a:schemeClr val="bg1">
                  <a:lumMod val="50000"/>
                </a:schemeClr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B1A90D3B-EF9B-F2FB-89E6-2C38EEFFEB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205888" y="2462445"/>
            <a:ext cx="4721235" cy="134062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기관 등록을 통한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전자문서유통 시스템 개통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공문 송수신 대감, 발송함, 승인함 </a:t>
            </a: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제공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수신처 관리 및 기관 검색 제공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결재문서 자동 문서 변환 및 송신</a:t>
            </a:r>
            <a:b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kumimoji="0" lang="ko-KR" altLang="ko-KR" sz="130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수신 공문서 조회 및 관리 지원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5A4CD34C-E7E0-8C6E-32FC-19A2738E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7685" y="4217996"/>
            <a:ext cx="3557587" cy="283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CD5DC59D-AC03-C73B-CED4-F4B3BF21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192" y="4456648"/>
            <a:ext cx="4391242" cy="23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 도형 6">
            <a:extLst>
              <a:ext uri="{FF2B5EF4-FFF2-40B4-BE49-F238E27FC236}">
                <a16:creationId xmlns:a16="http://schemas.microsoft.com/office/drawing/2014/main" id="{FA63D3A3-69D8-4859-E94B-CCD4F6B2E851}"/>
              </a:ext>
            </a:extLst>
          </p:cNvPr>
          <p:cNvSpPr/>
          <p:nvPr/>
        </p:nvSpPr>
        <p:spPr>
          <a:xfrm rot="16200000">
            <a:off x="10535615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L 도형 7">
            <a:extLst>
              <a:ext uri="{FF2B5EF4-FFF2-40B4-BE49-F238E27FC236}">
                <a16:creationId xmlns:a16="http://schemas.microsoft.com/office/drawing/2014/main" id="{9763C6D0-11EF-30BD-8572-9A74DCF73E1B}"/>
              </a:ext>
            </a:extLst>
          </p:cNvPr>
          <p:cNvSpPr/>
          <p:nvPr/>
        </p:nvSpPr>
        <p:spPr>
          <a:xfrm rot="16200000">
            <a:off x="4577006" y="2276748"/>
            <a:ext cx="101819" cy="101819"/>
          </a:xfrm>
          <a:prstGeom prst="corner">
            <a:avLst>
              <a:gd name="adj1" fmla="val 35152"/>
              <a:gd name="adj2" fmla="val 35048"/>
            </a:avLst>
          </a:prstGeom>
          <a:noFill/>
          <a:ln w="19050">
            <a:solidFill>
              <a:srgbClr val="FFA5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텍스트, 편지, 스크린샷, 디자인이(가) 표시된 사진&#10;&#10;자동 생성된 설명">
            <a:extLst>
              <a:ext uri="{FF2B5EF4-FFF2-40B4-BE49-F238E27FC236}">
                <a16:creationId xmlns:a16="http://schemas.microsoft.com/office/drawing/2014/main" id="{A21616A5-A015-C55A-7D43-F2E9449F2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001" y="3002939"/>
            <a:ext cx="721724" cy="779462"/>
          </a:xfrm>
          <a:prstGeom prst="rect">
            <a:avLst/>
          </a:prstGeom>
        </p:spPr>
      </p:pic>
      <p:pic>
        <p:nvPicPr>
          <p:cNvPr id="16" name="그림 15" descr="펜, 필기구, 사무용품, 마킹 도구이(가) 표시된 사진&#10;&#10;자동 생성된 설명">
            <a:extLst>
              <a:ext uri="{FF2B5EF4-FFF2-40B4-BE49-F238E27FC236}">
                <a16:creationId xmlns:a16="http://schemas.microsoft.com/office/drawing/2014/main" id="{286C0364-66E1-E8B5-974E-939BF0515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166" y="3224547"/>
            <a:ext cx="759090" cy="7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5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03A5DD-1435-0634-22E3-D787FDF6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8</a:t>
            </a:fld>
            <a:endParaRPr lang="ko-KR" altLang="en-US" noProof="1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전자결재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가장 빠르고 효율적인 의사결정 도구</a:t>
            </a:r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10D5B006-60A4-DB96-7F75-37E933417CBE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indent="-285750">
              <a:buFont typeface="나눔스퀘어_ac Bold" panose="020B0600000101010101" pitchFamily="50" charset="-127"/>
              <a:buChar char="▨"/>
            </a:pP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공문발송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9" name="텍스트 개체 틀 38">
            <a:extLst>
              <a:ext uri="{FF2B5EF4-FFF2-40B4-BE49-F238E27FC236}">
                <a16:creationId xmlns:a16="http://schemas.microsoft.com/office/drawing/2014/main" id="{A3C0D630-0B8C-5AE8-86EA-2C079E73175B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100" dirty="0">
                <a:solidFill>
                  <a:schemeClr val="tx1"/>
                </a:solidFill>
              </a:rPr>
              <a:t>결재 시 공문서 작성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dirty="0">
                <a:solidFill>
                  <a:schemeClr val="tx1"/>
                </a:solidFill>
              </a:rPr>
              <a:t>발</a:t>
            </a:r>
            <a:r>
              <a:rPr lang="ko-KR" altLang="en-US" sz="1100" dirty="0">
                <a:solidFill>
                  <a:schemeClr val="tx1"/>
                </a:solidFill>
              </a:rPr>
              <a:t>송명의와 직인 관리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defTabSz="914400" eaLnBrk="0" fontAlgn="base" latinLnBrk="0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ko-KR" altLang="en-US" sz="1100" dirty="0">
                <a:solidFill>
                  <a:schemeClr val="tx1"/>
                </a:solidFill>
              </a:rPr>
              <a:t>다양한 형태의 공문 양식</a:t>
            </a:r>
            <a:endParaRPr lang="ko-KR" altLang="ko-KR" sz="1100" dirty="0">
              <a:solidFill>
                <a:schemeClr val="tx1"/>
              </a:solidFill>
            </a:endParaRPr>
          </a:p>
        </p:txBody>
      </p:sp>
      <p:sp>
        <p:nvSpPr>
          <p:cNvPr id="40" name="텍스트 개체 틀 39">
            <a:extLst>
              <a:ext uri="{FF2B5EF4-FFF2-40B4-BE49-F238E27FC236}">
                <a16:creationId xmlns:a16="http://schemas.microsoft.com/office/drawing/2014/main" id="{1F427AB5-3881-CBB7-E6E1-41EF4875C541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다양한 결재방식 지원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1" name="텍스트 개체 틀 40">
            <a:extLst>
              <a:ext uri="{FF2B5EF4-FFF2-40B4-BE49-F238E27FC236}">
                <a16:creationId xmlns:a16="http://schemas.microsoft.com/office/drawing/2014/main" id="{54C2C540-2FB0-F5B8-9E99-521F2157C7F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부서별</a:t>
            </a:r>
            <a:r>
              <a:rPr kumimoji="0" lang="en-US" altLang="ko-K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, </a:t>
            </a: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개인별 결재선 지정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100" dirty="0">
                <a:solidFill>
                  <a:schemeClr val="tx1"/>
                </a:solidFill>
              </a:rPr>
              <a:t>작성 시 자동 선택으로 빠른 기안이 가능</a:t>
            </a:r>
            <a:endParaRPr lang="en-US" altLang="ko-KR" sz="1100" dirty="0">
              <a:solidFill>
                <a:schemeClr val="tx1"/>
              </a:solidFill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문서 양식 별 기본 결재선 지정</a:t>
            </a:r>
            <a:endParaRPr kumimoji="0" lang="ko-KR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2" name="텍스트 개체 틀 41">
            <a:extLst>
              <a:ext uri="{FF2B5EF4-FFF2-40B4-BE49-F238E27FC236}">
                <a16:creationId xmlns:a16="http://schemas.microsoft.com/office/drawing/2014/main" id="{082178D8-2B75-F466-2B84-35ED1B48D49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marL="285750" indent="-285750">
              <a:buFont typeface="나눔스퀘어_ac Bold" panose="020B0600000101010101" pitchFamily="50" charset="-127"/>
              <a:buChar char="▨"/>
            </a:pPr>
            <a:r>
              <a:rPr lang="ko-KR" altLang="en-US" dirty="0"/>
              <a:t>결재선 지정</a:t>
            </a:r>
          </a:p>
        </p:txBody>
      </p:sp>
      <p:sp>
        <p:nvSpPr>
          <p:cNvPr id="43" name="텍스트 개체 틀 42">
            <a:extLst>
              <a:ext uri="{FF2B5EF4-FFF2-40B4-BE49-F238E27FC236}">
                <a16:creationId xmlns:a16="http://schemas.microsoft.com/office/drawing/2014/main" id="{1A6EEB25-CAF1-7A13-A166-7E25C41E1981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수평적 병렬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무순위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결재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결재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외 협조와 합의 순서 지정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4" name="텍스트 개체 틀 43">
            <a:extLst>
              <a:ext uri="{FF2B5EF4-FFF2-40B4-BE49-F238E27FC236}">
                <a16:creationId xmlns:a16="http://schemas.microsoft.com/office/drawing/2014/main" id="{74EA5101-C19A-AB16-3FA6-397E3E611300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marL="285750" indent="-285750"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결재서명 생성</a:t>
            </a:r>
            <a:endParaRPr lang="ko-KR" altLang="en-US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5" name="텍스트 개체 틀 44">
            <a:extLst>
              <a:ext uri="{FF2B5EF4-FFF2-40B4-BE49-F238E27FC236}">
                <a16:creationId xmlns:a16="http://schemas.microsoft.com/office/drawing/2014/main" id="{C761BD35-2CB6-3BFD-53B0-6DBB21194296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글씨만으로 도장과 서명 생성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직인형과 사인형 지원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개별 이미지 업로드 지원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8F75BC-FE99-E23C-C210-1575A975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4" y="2883190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BFFCA50-E2A3-17F3-74D2-40EF0A34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3516" y="2867265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4DBEA33-6B6C-D786-FE3D-F16C97B7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22" y="5851051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1C411FF-3ED6-7EE8-F897-81702701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2055" y="5856985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36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9246E94-22A3-7AB8-74F3-5EBC119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전자결재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45420-375D-2404-BF2C-E65565E504F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가장 빠르고 효율적인 의사결정 도구</a:t>
            </a:r>
          </a:p>
        </p:txBody>
      </p:sp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C3AC84CA-FD2E-A7F4-9FE8-F2728B5C92FD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dirty="0">
                <a:solidFill>
                  <a:srgbClr val="FFA53C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부재설정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2" name="텍스트 개체 틀 31">
            <a:extLst>
              <a:ext uri="{FF2B5EF4-FFF2-40B4-BE49-F238E27FC236}">
                <a16:creationId xmlns:a16="http://schemas.microsoft.com/office/drawing/2014/main" id="{BBA272AD-BD92-7E55-C793-4CCF9962158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부재 시 결재방법 결정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부재 기간 지정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부재중에도 투명한 과정 관리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3" name="텍스트 개체 틀 32">
            <a:extLst>
              <a:ext uri="{FF2B5EF4-FFF2-40B4-BE49-F238E27FC236}">
                <a16:creationId xmlns:a16="http://schemas.microsoft.com/office/drawing/2014/main" id="{E2DE210A-0377-843C-D66B-A2B10AD4502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기안양식 관리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50A84039-049E-4F1B-BA4E-0FED96D2C4C2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양식 제공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사용자 직접 양식 관리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양식별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옵션 제공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8F19AE78-E0D5-0DD4-712C-75D4202D342E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문서번호 자동 </a:t>
            </a:r>
            <a:r>
              <a:rPr lang="ko-KR" altLang="en-US" sz="1800" b="1" i="0" dirty="0" err="1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채번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6" name="텍스트 개체 틀 35">
            <a:extLst>
              <a:ext uri="{FF2B5EF4-FFF2-40B4-BE49-F238E27FC236}">
                <a16:creationId xmlns:a16="http://schemas.microsoft.com/office/drawing/2014/main" id="{4FA09BEA-F92D-82B2-DAF6-18E58D49F3A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다양한 방식의 문서번호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채번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대내외 문서 별도 </a:t>
            </a:r>
            <a:r>
              <a:rPr lang="ko-KR" altLang="en-US" sz="1100" b="0" i="0" dirty="0" err="1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채번</a:t>
            </a: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 관리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보관주기 설정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D17DE294-6577-469E-CB49-CA57D5CFBE2E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나눔스퀘어_ac Bold" panose="020B0600000101010101" pitchFamily="50" charset="-127"/>
              <a:buChar char="▨"/>
            </a:pPr>
            <a:r>
              <a:rPr lang="ko-KR" altLang="en-US" sz="1800" b="1" i="0" dirty="0">
                <a:solidFill>
                  <a:srgbClr val="FFA53C"/>
                </a:solidFill>
                <a:effectLst/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결재용 비밀번호</a:t>
            </a:r>
            <a:endParaRPr lang="en-US" altLang="ko-KR" sz="1800" dirty="0">
              <a:solidFill>
                <a:srgbClr val="FFA53C"/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8" name="텍스트 개체 틀 37">
            <a:extLst>
              <a:ext uri="{FF2B5EF4-FFF2-40B4-BE49-F238E27FC236}">
                <a16:creationId xmlns:a16="http://schemas.microsoft.com/office/drawing/2014/main" id="{B70768DE-9749-99B8-8F25-CED9D8E9E24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결재용 별도 비밀번호 설정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이중 보안으로 책임 의사결정</a:t>
            </a:r>
            <a:br>
              <a:rPr lang="ko-KR" altLang="en-US" sz="1100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rPr>
            </a:br>
            <a:r>
              <a:rPr lang="ko-KR" altLang="en-US" sz="1100" b="0" i="0" dirty="0">
                <a:solidFill>
                  <a:schemeClr val="tx1"/>
                </a:solidFill>
                <a:effectLst/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개인의 사용 여부 지원</a:t>
            </a:r>
            <a:endParaRPr lang="en-US" altLang="ko-KR" sz="1100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880AF72-6469-A5FA-8682-9B1C9D65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4919" y="2878159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4411858-4052-5349-B7B9-14D18BAC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971" y="2883694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734736A-A536-5F8E-D951-68B434BF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409" y="5862253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7C1526A-90EE-49E3-5828-D2DF198B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22" y="5866496"/>
            <a:ext cx="18764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슬라이드 번호 개체 틀 1">
            <a:extLst>
              <a:ext uri="{FF2B5EF4-FFF2-40B4-BE49-F238E27FC236}">
                <a16:creationId xmlns:a16="http://schemas.microsoft.com/office/drawing/2014/main" id="{2BF9D46C-4919-104A-6654-E59B1D32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5250" y="7469491"/>
            <a:ext cx="2592110" cy="421668"/>
          </a:xfrm>
        </p:spPr>
        <p:txBody>
          <a:bodyPr/>
          <a:lstStyle/>
          <a:p>
            <a:fld id="{E07A91BD-2D30-4D1B-B388-0538F34CA7E2}" type="slidenum">
              <a:rPr lang="en-US" altLang="ko-KR" noProof="1" smtClean="0"/>
              <a:pPr/>
              <a:t>9</a:t>
            </a:fld>
            <a:endParaRPr lang="ko-KR" altLang="en-US" noProof="1"/>
          </a:p>
        </p:txBody>
      </p:sp>
    </p:spTree>
    <p:extLst>
      <p:ext uri="{BB962C8B-B14F-4D97-AF65-F5344CB8AC3E}">
        <p14:creationId xmlns:p14="http://schemas.microsoft.com/office/powerpoint/2010/main" val="78871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857155_TF16411120" id="{FEB5236D-57EF-43D2-B080-92C2C8769E0C}" vid="{B5E84DC6-B0ED-40D1-9933-8E3ABAE58C20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60AAC9CB38E4D8644DE30D1FEB539" ma:contentTypeVersion="19" ma:contentTypeDescription="Create a new document." ma:contentTypeScope="" ma:versionID="2bead677cef3b09207ed509027f3cc3e">
  <xsd:schema xmlns:xsd="http://www.w3.org/2001/XMLSchema" xmlns:xs="http://www.w3.org/2001/XMLSchema" xmlns:p="http://schemas.microsoft.com/office/2006/metadata/properties" xmlns:ns1="http://schemas.microsoft.com/sharepoint/v3" xmlns:ns3="3d66f52e-af98-460a-93ca-ddf37d61e5d6" xmlns:ns4="34f92d76-972f-40f7-83ba-9ff99395c1e2" targetNamespace="http://schemas.microsoft.com/office/2006/metadata/properties" ma:root="true" ma:fieldsID="295acc4d4c993f921b621d6233a89d61" ns1:_="" ns3:_="" ns4:_="">
    <xsd:import namespace="http://schemas.microsoft.com/sharepoint/v3"/>
    <xsd:import namespace="3d66f52e-af98-460a-93ca-ddf37d61e5d6"/>
    <xsd:import namespace="34f92d76-972f-40f7-83ba-9ff99395c1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_STS_x0020_Hashtags" minOccurs="0"/>
                <xsd:element ref="ns3:_STS_x0020_AppliedHashtags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6f52e-af98-460a-93ca-ddf37d61e5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2" nillable="true" ma:displayName="Last Shared By Time" ma:description="" ma:hidden="true" ma:internalName="LastSharedByTime" ma:readOnly="true">
      <xsd:simpleType>
        <xsd:restriction base="dms:DateTime"/>
      </xsd:simpleType>
    </xsd:element>
    <xsd:element name="_STS_x0020_AppliedHashtags" ma:index="17" nillable="true" ma:displayName="Applied Hashtags" ma:description="" ma:internalName="_STS_x0020_AppliedHashtags" ma:readOnly="true" ma:showField="Titl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92d76-972f-40f7-83ba-9ff99395c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_STS_x0020_Hashtags" ma:index="16" nillable="true" ma:displayName="Hashtags" ma:description="" ma:list="{02514a76-954f-4a58-a108-ce755d61aca7}" ma:internalName="_STS_x0020_Hashtag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STS_x0020_Hashtags xmlns="34f92d76-972f-40f7-83ba-9ff99395c1e2"/>
    <_ip_UnifiedCompliancePolicyProperties xmlns="http://schemas.microsoft.com/sharepoint/v3" xsi:nil="true"/>
    <MediaServiceKeyPoints xmlns="34f92d76-972f-40f7-83ba-9ff99395c1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8C8AB5-384A-46A7-8A1F-A6A91F154A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66f52e-af98-460a-93ca-ddf37d61e5d6"/>
    <ds:schemaRef ds:uri="34f92d76-972f-40f7-83ba-9ff99395c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4C58F-4A19-4194-A5AC-1B7A48193F3B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3d66f52e-af98-460a-93ca-ddf37d61e5d6"/>
    <ds:schemaRef ds:uri="http://schemas.openxmlformats.org/package/2006/metadata/core-properties"/>
    <ds:schemaRef ds:uri="34f92d76-972f-40f7-83ba-9ff99395c1e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B596F9F-BD71-4894-B68F-EE12B0B747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온라인을 안전하게 유지하는 4가지 방법</Template>
  <TotalTime>19766</TotalTime>
  <Words>3714</Words>
  <Application>Microsoft Office PowerPoint</Application>
  <PresentationFormat>사용자 지정</PresentationFormat>
  <Paragraphs>568</Paragraphs>
  <Slides>61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9" baseType="lpstr">
      <vt:lpstr>나눔고딕</vt:lpstr>
      <vt:lpstr>나눔스퀘어_ac</vt:lpstr>
      <vt:lpstr>나눔스퀘어_ac Bold</vt:lpstr>
      <vt:lpstr>나눔스퀘어_ac ExtraBold</vt:lpstr>
      <vt:lpstr>Malgun Gothic</vt:lpstr>
      <vt:lpstr>Malgun Gothic</vt:lpstr>
      <vt:lpstr>Arial</vt:lpstr>
      <vt:lpstr>Office 테마</vt:lpstr>
      <vt:lpstr>PowerPoint 프레젠테이션</vt:lpstr>
      <vt:lpstr>Contents</vt:lpstr>
      <vt:lpstr>제품 소개</vt:lpstr>
      <vt:lpstr>전자결재</vt:lpstr>
      <vt:lpstr>전자결재</vt:lpstr>
      <vt:lpstr>전자결재</vt:lpstr>
      <vt:lpstr>전자결재</vt:lpstr>
      <vt:lpstr>전자결재</vt:lpstr>
      <vt:lpstr>전자결재</vt:lpstr>
      <vt:lpstr>기업메일</vt:lpstr>
      <vt:lpstr>기업메일</vt:lpstr>
      <vt:lpstr>기업메일</vt:lpstr>
      <vt:lpstr>기업메일</vt:lpstr>
      <vt:lpstr>기업메일</vt:lpstr>
      <vt:lpstr>기업메일</vt:lpstr>
      <vt:lpstr>기업메일</vt:lpstr>
      <vt:lpstr>기업메일</vt:lpstr>
      <vt:lpstr>근태 휴가관리</vt:lpstr>
      <vt:lpstr>근태 휴가관리</vt:lpstr>
      <vt:lpstr>근태 휴가관리</vt:lpstr>
      <vt:lpstr>근태 휴가관리</vt:lpstr>
      <vt:lpstr>문서관리</vt:lpstr>
      <vt:lpstr>문서관리</vt:lpstr>
      <vt:lpstr>문서관리</vt:lpstr>
      <vt:lpstr>문서관리</vt:lpstr>
      <vt:lpstr>문서관리</vt:lpstr>
      <vt:lpstr>문서관리</vt:lpstr>
      <vt:lpstr>문서관리</vt:lpstr>
      <vt:lpstr>문서관리</vt:lpstr>
      <vt:lpstr>문서관리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협업 &amp; 업무도구</vt:lpstr>
      <vt:lpstr>채팅</vt:lpstr>
      <vt:lpstr>채팅</vt:lpstr>
      <vt:lpstr>채팅</vt:lpstr>
      <vt:lpstr>채팅</vt:lpstr>
      <vt:lpstr>설정 &amp; 보안</vt:lpstr>
      <vt:lpstr>설정 &amp; 보안</vt:lpstr>
      <vt:lpstr>설정 &amp; 보안</vt:lpstr>
      <vt:lpstr>설정 &amp; 보안</vt:lpstr>
      <vt:lpstr>설정 &amp; 보안</vt:lpstr>
      <vt:lpstr>서비스 요금</vt:lpstr>
      <vt:lpstr>설치방법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유정</dc:creator>
  <cp:lastModifiedBy>유정 김</cp:lastModifiedBy>
  <cp:revision>439</cp:revision>
  <dcterms:created xsi:type="dcterms:W3CDTF">2023-05-16T08:02:34Z</dcterms:created>
  <dcterms:modified xsi:type="dcterms:W3CDTF">2024-04-01T09:00:33Z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0x01010043960AAC9CB38E4D8644DE30D1FEB539</vt:lpwstr>
  </property>
</Properties>
</file>